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648" r:id="rId4"/>
  </p:sldMasterIdLst>
  <p:notesMasterIdLst>
    <p:notesMasterId r:id="rId120"/>
  </p:notesMasterIdLst>
  <p:sldIdLst>
    <p:sldId id="258" r:id="rId5"/>
    <p:sldId id="260" r:id="rId6"/>
    <p:sldId id="276" r:id="rId7"/>
    <p:sldId id="277"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1" r:id="rId21"/>
    <p:sldId id="290"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17" r:id="rId48"/>
    <p:sldId id="318" r:id="rId49"/>
    <p:sldId id="319" r:id="rId50"/>
    <p:sldId id="320" r:id="rId51"/>
    <p:sldId id="321" r:id="rId52"/>
    <p:sldId id="322" r:id="rId53"/>
    <p:sldId id="323" r:id="rId54"/>
    <p:sldId id="324" r:id="rId55"/>
    <p:sldId id="325" r:id="rId56"/>
    <p:sldId id="326" r:id="rId57"/>
    <p:sldId id="327" r:id="rId58"/>
    <p:sldId id="328" r:id="rId59"/>
    <p:sldId id="329" r:id="rId60"/>
    <p:sldId id="330" r:id="rId61"/>
    <p:sldId id="331" r:id="rId62"/>
    <p:sldId id="332" r:id="rId63"/>
    <p:sldId id="333" r:id="rId64"/>
    <p:sldId id="334" r:id="rId65"/>
    <p:sldId id="335" r:id="rId66"/>
    <p:sldId id="336" r:id="rId67"/>
    <p:sldId id="337" r:id="rId68"/>
    <p:sldId id="338" r:id="rId69"/>
    <p:sldId id="339" r:id="rId70"/>
    <p:sldId id="340" r:id="rId71"/>
    <p:sldId id="341" r:id="rId72"/>
    <p:sldId id="342" r:id="rId73"/>
    <p:sldId id="343" r:id="rId74"/>
    <p:sldId id="344" r:id="rId75"/>
    <p:sldId id="345" r:id="rId76"/>
    <p:sldId id="346" r:id="rId77"/>
    <p:sldId id="347" r:id="rId78"/>
    <p:sldId id="348" r:id="rId79"/>
    <p:sldId id="349" r:id="rId80"/>
    <p:sldId id="350" r:id="rId81"/>
    <p:sldId id="351" r:id="rId82"/>
    <p:sldId id="352" r:id="rId83"/>
    <p:sldId id="353" r:id="rId84"/>
    <p:sldId id="354" r:id="rId85"/>
    <p:sldId id="355" r:id="rId86"/>
    <p:sldId id="356" r:id="rId87"/>
    <p:sldId id="357" r:id="rId88"/>
    <p:sldId id="358" r:id="rId89"/>
    <p:sldId id="359" r:id="rId90"/>
    <p:sldId id="360" r:id="rId91"/>
    <p:sldId id="361" r:id="rId92"/>
    <p:sldId id="362" r:id="rId93"/>
    <p:sldId id="363" r:id="rId94"/>
    <p:sldId id="365" r:id="rId95"/>
    <p:sldId id="364" r:id="rId96"/>
    <p:sldId id="366" r:id="rId97"/>
    <p:sldId id="367" r:id="rId98"/>
    <p:sldId id="368" r:id="rId99"/>
    <p:sldId id="369" r:id="rId100"/>
    <p:sldId id="370" r:id="rId101"/>
    <p:sldId id="371" r:id="rId102"/>
    <p:sldId id="372" r:id="rId103"/>
    <p:sldId id="373" r:id="rId104"/>
    <p:sldId id="374" r:id="rId105"/>
    <p:sldId id="375" r:id="rId106"/>
    <p:sldId id="376" r:id="rId107"/>
    <p:sldId id="377" r:id="rId108"/>
    <p:sldId id="378" r:id="rId109"/>
    <p:sldId id="379" r:id="rId110"/>
    <p:sldId id="380" r:id="rId111"/>
    <p:sldId id="381" r:id="rId112"/>
    <p:sldId id="382" r:id="rId113"/>
    <p:sldId id="383" r:id="rId114"/>
    <p:sldId id="384" r:id="rId115"/>
    <p:sldId id="385" r:id="rId116"/>
    <p:sldId id="386" r:id="rId117"/>
    <p:sldId id="387" r:id="rId118"/>
    <p:sldId id="275" r:id="rId119"/>
  </p:sldIdLst>
  <p:sldSz cx="13004800" cy="9753600"/>
  <p:notesSz cx="6858000" cy="9144000"/>
  <p:defaultTextStyle>
    <a:defPPr>
      <a:defRPr lang="pt-BR"/>
    </a:defPPr>
    <a:lvl1pPr algn="ctr" defTabSz="584200" rtl="0" fontAlgn="base" hangingPunct="0">
      <a:spcBef>
        <a:spcPct val="0"/>
      </a:spcBef>
      <a:spcAft>
        <a:spcPct val="0"/>
      </a:spcAft>
      <a:defRPr sz="3400" kern="1200">
        <a:solidFill>
          <a:srgbClr val="000000"/>
        </a:solidFill>
        <a:latin typeface="Helvetica Light" charset="0"/>
        <a:ea typeface="+mn-ea"/>
        <a:cs typeface="+mn-cs"/>
        <a:sym typeface="Helvetica Light" charset="0"/>
      </a:defRPr>
    </a:lvl1pPr>
    <a:lvl2pPr indent="228600" algn="ctr" defTabSz="584200" rtl="0" fontAlgn="base" hangingPunct="0">
      <a:spcBef>
        <a:spcPct val="0"/>
      </a:spcBef>
      <a:spcAft>
        <a:spcPct val="0"/>
      </a:spcAft>
      <a:defRPr sz="3400" kern="1200">
        <a:solidFill>
          <a:srgbClr val="000000"/>
        </a:solidFill>
        <a:latin typeface="Helvetica Light" charset="0"/>
        <a:ea typeface="+mn-ea"/>
        <a:cs typeface="+mn-cs"/>
        <a:sym typeface="Helvetica Light" charset="0"/>
      </a:defRPr>
    </a:lvl2pPr>
    <a:lvl3pPr indent="457200" algn="ctr" defTabSz="584200" rtl="0" fontAlgn="base" hangingPunct="0">
      <a:spcBef>
        <a:spcPct val="0"/>
      </a:spcBef>
      <a:spcAft>
        <a:spcPct val="0"/>
      </a:spcAft>
      <a:defRPr sz="3400" kern="1200">
        <a:solidFill>
          <a:srgbClr val="000000"/>
        </a:solidFill>
        <a:latin typeface="Helvetica Light" charset="0"/>
        <a:ea typeface="+mn-ea"/>
        <a:cs typeface="+mn-cs"/>
        <a:sym typeface="Helvetica Light" charset="0"/>
      </a:defRPr>
    </a:lvl3pPr>
    <a:lvl4pPr indent="685800" algn="ctr" defTabSz="584200" rtl="0" fontAlgn="base" hangingPunct="0">
      <a:spcBef>
        <a:spcPct val="0"/>
      </a:spcBef>
      <a:spcAft>
        <a:spcPct val="0"/>
      </a:spcAft>
      <a:defRPr sz="3400" kern="1200">
        <a:solidFill>
          <a:srgbClr val="000000"/>
        </a:solidFill>
        <a:latin typeface="Helvetica Light" charset="0"/>
        <a:ea typeface="+mn-ea"/>
        <a:cs typeface="+mn-cs"/>
        <a:sym typeface="Helvetica Light" charset="0"/>
      </a:defRPr>
    </a:lvl4pPr>
    <a:lvl5pPr indent="914400" algn="ctr" defTabSz="584200" rtl="0" fontAlgn="base" hangingPunct="0">
      <a:spcBef>
        <a:spcPct val="0"/>
      </a:spcBef>
      <a:spcAft>
        <a:spcPct val="0"/>
      </a:spcAft>
      <a:defRPr sz="3400" kern="1200">
        <a:solidFill>
          <a:srgbClr val="000000"/>
        </a:solidFill>
        <a:latin typeface="Helvetica Light" charset="0"/>
        <a:ea typeface="+mn-ea"/>
        <a:cs typeface="+mn-cs"/>
        <a:sym typeface="Helvetica Light" charset="0"/>
      </a:defRPr>
    </a:lvl5pPr>
    <a:lvl6pPr marL="2286000" algn="l" defTabSz="914400" rtl="0" eaLnBrk="1" latinLnBrk="0" hangingPunct="1">
      <a:defRPr sz="3400" kern="1200">
        <a:solidFill>
          <a:srgbClr val="000000"/>
        </a:solidFill>
        <a:latin typeface="Helvetica Light" charset="0"/>
        <a:ea typeface="+mn-ea"/>
        <a:cs typeface="+mn-cs"/>
        <a:sym typeface="Helvetica Light" charset="0"/>
      </a:defRPr>
    </a:lvl6pPr>
    <a:lvl7pPr marL="2743200" algn="l" defTabSz="914400" rtl="0" eaLnBrk="1" latinLnBrk="0" hangingPunct="1">
      <a:defRPr sz="3400" kern="1200">
        <a:solidFill>
          <a:srgbClr val="000000"/>
        </a:solidFill>
        <a:latin typeface="Helvetica Light" charset="0"/>
        <a:ea typeface="+mn-ea"/>
        <a:cs typeface="+mn-cs"/>
        <a:sym typeface="Helvetica Light" charset="0"/>
      </a:defRPr>
    </a:lvl7pPr>
    <a:lvl8pPr marL="3200400" algn="l" defTabSz="914400" rtl="0" eaLnBrk="1" latinLnBrk="0" hangingPunct="1">
      <a:defRPr sz="3400" kern="1200">
        <a:solidFill>
          <a:srgbClr val="000000"/>
        </a:solidFill>
        <a:latin typeface="Helvetica Light" charset="0"/>
        <a:ea typeface="+mn-ea"/>
        <a:cs typeface="+mn-cs"/>
        <a:sym typeface="Helvetica Light" charset="0"/>
      </a:defRPr>
    </a:lvl8pPr>
    <a:lvl9pPr marL="3657600" algn="l" defTabSz="914400" rtl="0" eaLnBrk="1" latinLnBrk="0" hangingPunct="1">
      <a:defRPr sz="3400" kern="1200">
        <a:solidFill>
          <a:srgbClr val="000000"/>
        </a:solidFill>
        <a:latin typeface="Helvetica Light" charset="0"/>
        <a:ea typeface="+mn-ea"/>
        <a:cs typeface="+mn-cs"/>
        <a:sym typeface="Helvetica Light"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E77682-E9C9-40CB-8F72-96D2B1EBDE2C}" v="5" dt="2023-11-16T17:11:11.0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6" d="100"/>
          <a:sy n="76" d="100"/>
        </p:scale>
        <p:origin x="1722" y="126"/>
      </p:cViewPr>
      <p:guideLst>
        <p:guide orient="horz" pos="3072"/>
        <p:guide pos="4096"/>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notesMaster" Target="notesMasters/notesMaster1.xml"/><Relationship Id="rId125"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57E5B8D0-6463-792E-FCCC-2C0BD266026D}"/>
              </a:ext>
            </a:extLst>
          </p:cNvPr>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50" name="Rectangle 2">
            <a:extLst>
              <a:ext uri="{FF2B5EF4-FFF2-40B4-BE49-F238E27FC236}">
                <a16:creationId xmlns:a16="http://schemas.microsoft.com/office/drawing/2014/main" id="{87CA3B31-DBD9-1A8B-8140-47E8E514F65D}"/>
              </a:ext>
            </a:extLst>
          </p:cNvPr>
          <p:cNvSpPr>
            <a:spLocks noGrp="1"/>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pt-BR" altLang="pt-BR">
                <a:sym typeface="Helvetica Neue" charset="0"/>
              </a:rPr>
              <a:t>Click to edit Master text styles</a:t>
            </a:r>
          </a:p>
          <a:p>
            <a:pPr lvl="1"/>
            <a:r>
              <a:rPr lang="pt-BR" altLang="pt-BR">
                <a:sym typeface="Helvetica Neue" charset="0"/>
              </a:rPr>
              <a:t>Second level</a:t>
            </a:r>
          </a:p>
          <a:p>
            <a:pPr lvl="2"/>
            <a:r>
              <a:rPr lang="pt-BR" altLang="pt-BR">
                <a:sym typeface="Helvetica Neue" charset="0"/>
              </a:rPr>
              <a:t>Third level</a:t>
            </a:r>
          </a:p>
          <a:p>
            <a:pPr lvl="3"/>
            <a:r>
              <a:rPr lang="pt-BR" altLang="pt-BR">
                <a:sym typeface="Helvetica Neue" charset="0"/>
              </a:rPr>
              <a:t>Fourth level</a:t>
            </a:r>
          </a:p>
          <a:p>
            <a:pPr lvl="4"/>
            <a:r>
              <a:rPr lang="pt-BR" altLang="pt-BR">
                <a:sym typeface="Helvetica Neue" charset="0"/>
              </a:rPr>
              <a:t>Fifth level</a:t>
            </a:r>
          </a:p>
        </p:txBody>
      </p:sp>
    </p:spTree>
  </p:cSld>
  <p:clrMap bg1="lt1" tx1="dk1" bg2="lt2" tx2="dk2" accent1="accent1" accent2="accent2" accent3="accent3" accent4="accent4" accent5="accent5" accent6="accent6" hlink="hlink" folHlink="folHlink"/>
  <p:notesStyle>
    <a:lvl1pPr algn="l" defTabSz="457200" rtl="0" fontAlgn="base" hangingPunct="0">
      <a:lnSpc>
        <a:spcPct val="117000"/>
      </a:lnSpc>
      <a:spcBef>
        <a:spcPct val="0"/>
      </a:spcBef>
      <a:spcAft>
        <a:spcPct val="0"/>
      </a:spcAft>
      <a:defRPr sz="2200" kern="1200">
        <a:solidFill>
          <a:srgbClr val="000000"/>
        </a:solidFill>
        <a:latin typeface="Helvetica Neue" charset="0"/>
        <a:ea typeface="+mn-ea"/>
        <a:cs typeface="+mn-cs"/>
        <a:sym typeface="Helvetica Neue" charset="0"/>
      </a:defRPr>
    </a:lvl1pPr>
    <a:lvl2pPr indent="228600" algn="l" defTabSz="457200" rtl="0" fontAlgn="base" hangingPunct="0">
      <a:lnSpc>
        <a:spcPct val="117000"/>
      </a:lnSpc>
      <a:spcBef>
        <a:spcPct val="0"/>
      </a:spcBef>
      <a:spcAft>
        <a:spcPct val="0"/>
      </a:spcAft>
      <a:defRPr sz="2200" kern="1200">
        <a:solidFill>
          <a:srgbClr val="000000"/>
        </a:solidFill>
        <a:latin typeface="Helvetica Neue" charset="0"/>
        <a:ea typeface="+mn-ea"/>
        <a:cs typeface="+mn-cs"/>
        <a:sym typeface="Helvetica Neue" charset="0"/>
      </a:defRPr>
    </a:lvl2pPr>
    <a:lvl3pPr indent="457200" algn="l" defTabSz="457200" rtl="0" fontAlgn="base" hangingPunct="0">
      <a:lnSpc>
        <a:spcPct val="117000"/>
      </a:lnSpc>
      <a:spcBef>
        <a:spcPct val="0"/>
      </a:spcBef>
      <a:spcAft>
        <a:spcPct val="0"/>
      </a:spcAft>
      <a:defRPr sz="2200" kern="1200">
        <a:solidFill>
          <a:srgbClr val="000000"/>
        </a:solidFill>
        <a:latin typeface="Helvetica Neue" charset="0"/>
        <a:ea typeface="+mn-ea"/>
        <a:cs typeface="+mn-cs"/>
        <a:sym typeface="Helvetica Neue" charset="0"/>
      </a:defRPr>
    </a:lvl3pPr>
    <a:lvl4pPr indent="685800" algn="l" defTabSz="457200" rtl="0" fontAlgn="base" hangingPunct="0">
      <a:lnSpc>
        <a:spcPct val="117000"/>
      </a:lnSpc>
      <a:spcBef>
        <a:spcPct val="0"/>
      </a:spcBef>
      <a:spcAft>
        <a:spcPct val="0"/>
      </a:spcAft>
      <a:defRPr sz="2200" kern="1200">
        <a:solidFill>
          <a:srgbClr val="000000"/>
        </a:solidFill>
        <a:latin typeface="Helvetica Neue" charset="0"/>
        <a:ea typeface="+mn-ea"/>
        <a:cs typeface="+mn-cs"/>
        <a:sym typeface="Helvetica Neue" charset="0"/>
      </a:defRPr>
    </a:lvl4pPr>
    <a:lvl5pPr indent="914400" algn="l" defTabSz="457200" rtl="0" fontAlgn="base" hangingPunct="0">
      <a:lnSpc>
        <a:spcPct val="117000"/>
      </a:lnSpc>
      <a:spcBef>
        <a:spcPct val="0"/>
      </a:spcBef>
      <a:spcAft>
        <a:spcPct val="0"/>
      </a:spcAft>
      <a:defRPr sz="2200" kern="1200">
        <a:solidFill>
          <a:srgbClr val="000000"/>
        </a:solidFill>
        <a:latin typeface="Helvetica Neue" charset="0"/>
        <a:ea typeface="+mn-ea"/>
        <a:cs typeface="+mn-cs"/>
        <a:sym typeface="Helvetica Neue"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D96D45-078B-BA68-744D-813DE009D5FD}"/>
              </a:ext>
            </a:extLst>
          </p:cNvPr>
          <p:cNvSpPr>
            <a:spLocks noGrp="1"/>
          </p:cNvSpPr>
          <p:nvPr>
            <p:ph type="ctrTitle"/>
          </p:nvPr>
        </p:nvSpPr>
        <p:spPr>
          <a:xfrm>
            <a:off x="1625600" y="1597025"/>
            <a:ext cx="9753600" cy="3395663"/>
          </a:xfrm>
        </p:spPr>
        <p:txBody>
          <a:bodyPr/>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23F1421-A19D-59C1-1466-C401D5624275}"/>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Número de Slide 3">
            <a:extLst>
              <a:ext uri="{FF2B5EF4-FFF2-40B4-BE49-F238E27FC236}">
                <a16:creationId xmlns:a16="http://schemas.microsoft.com/office/drawing/2014/main" id="{D8189301-BE72-19A6-2EBE-8A6C8DEDB446}"/>
              </a:ext>
            </a:extLst>
          </p:cNvPr>
          <p:cNvSpPr>
            <a:spLocks noGrp="1"/>
          </p:cNvSpPr>
          <p:nvPr>
            <p:ph type="sldNum" sz="quarter" idx="10"/>
          </p:nvPr>
        </p:nvSpPr>
        <p:spPr/>
        <p:txBody>
          <a:bodyPr/>
          <a:lstStyle>
            <a:lvl1pPr>
              <a:defRPr/>
            </a:lvl1pPr>
          </a:lstStyle>
          <a:p>
            <a:fld id="{AD20675D-FFC2-412A-99CD-96FC35AE5672}" type="slidenum">
              <a:rPr lang="pt-BR" altLang="pt-BR"/>
              <a:pPr/>
              <a:t>‹#›</a:t>
            </a:fld>
            <a:endParaRPr lang="pt-BR" altLang="pt-BR"/>
          </a:p>
        </p:txBody>
      </p:sp>
    </p:spTree>
    <p:extLst>
      <p:ext uri="{BB962C8B-B14F-4D97-AF65-F5344CB8AC3E}">
        <p14:creationId xmlns:p14="http://schemas.microsoft.com/office/powerpoint/2010/main" val="3171078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3A678-2E32-9DB9-58A6-F45F53B1C88D}"/>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D8FF3682-A0DB-0147-6522-2FE2C4694B2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Número de Slide 3">
            <a:extLst>
              <a:ext uri="{FF2B5EF4-FFF2-40B4-BE49-F238E27FC236}">
                <a16:creationId xmlns:a16="http://schemas.microsoft.com/office/drawing/2014/main" id="{5B43E7F2-9112-8397-DCD7-DDAC0B062897}"/>
              </a:ext>
            </a:extLst>
          </p:cNvPr>
          <p:cNvSpPr>
            <a:spLocks noGrp="1"/>
          </p:cNvSpPr>
          <p:nvPr>
            <p:ph type="sldNum" sz="quarter" idx="10"/>
          </p:nvPr>
        </p:nvSpPr>
        <p:spPr/>
        <p:txBody>
          <a:bodyPr/>
          <a:lstStyle>
            <a:lvl1pPr>
              <a:defRPr/>
            </a:lvl1pPr>
          </a:lstStyle>
          <a:p>
            <a:fld id="{3D1566B1-FB70-4BA2-A651-E9732F471456}" type="slidenum">
              <a:rPr lang="pt-BR" altLang="pt-BR"/>
              <a:pPr/>
              <a:t>‹#›</a:t>
            </a:fld>
            <a:endParaRPr lang="pt-BR" altLang="pt-BR"/>
          </a:p>
        </p:txBody>
      </p:sp>
    </p:spTree>
    <p:extLst>
      <p:ext uri="{BB962C8B-B14F-4D97-AF65-F5344CB8AC3E}">
        <p14:creationId xmlns:p14="http://schemas.microsoft.com/office/powerpoint/2010/main" val="2856605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578C10A-6C2A-042E-42A0-007DC9654B34}"/>
              </a:ext>
            </a:extLst>
          </p:cNvPr>
          <p:cNvSpPr>
            <a:spLocks noGrp="1"/>
          </p:cNvSpPr>
          <p:nvPr>
            <p:ph type="title" orient="vert"/>
          </p:nvPr>
        </p:nvSpPr>
        <p:spPr>
          <a:xfrm>
            <a:off x="8464550" y="2446338"/>
            <a:ext cx="1962150" cy="3392487"/>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2541D224-5BE9-5BC5-073B-9940D6D1C6CA}"/>
              </a:ext>
            </a:extLst>
          </p:cNvPr>
          <p:cNvSpPr>
            <a:spLocks noGrp="1"/>
          </p:cNvSpPr>
          <p:nvPr>
            <p:ph type="body" orient="vert" idx="1"/>
          </p:nvPr>
        </p:nvSpPr>
        <p:spPr>
          <a:xfrm>
            <a:off x="2576513" y="2446338"/>
            <a:ext cx="5735637" cy="3392487"/>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Número de Slide 3">
            <a:extLst>
              <a:ext uri="{FF2B5EF4-FFF2-40B4-BE49-F238E27FC236}">
                <a16:creationId xmlns:a16="http://schemas.microsoft.com/office/drawing/2014/main" id="{10A1C298-3830-2ABA-7C6A-D6881C08F47C}"/>
              </a:ext>
            </a:extLst>
          </p:cNvPr>
          <p:cNvSpPr>
            <a:spLocks noGrp="1"/>
          </p:cNvSpPr>
          <p:nvPr>
            <p:ph type="sldNum" sz="quarter" idx="10"/>
          </p:nvPr>
        </p:nvSpPr>
        <p:spPr/>
        <p:txBody>
          <a:bodyPr/>
          <a:lstStyle>
            <a:lvl1pPr>
              <a:defRPr/>
            </a:lvl1pPr>
          </a:lstStyle>
          <a:p>
            <a:fld id="{1EEAA8EB-B897-45DF-AF32-98F12943E7B4}" type="slidenum">
              <a:rPr lang="pt-BR" altLang="pt-BR"/>
              <a:pPr/>
              <a:t>‹#›</a:t>
            </a:fld>
            <a:endParaRPr lang="pt-BR" altLang="pt-BR"/>
          </a:p>
        </p:txBody>
      </p:sp>
    </p:spTree>
    <p:extLst>
      <p:ext uri="{BB962C8B-B14F-4D97-AF65-F5344CB8AC3E}">
        <p14:creationId xmlns:p14="http://schemas.microsoft.com/office/powerpoint/2010/main" val="3640640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D4BD99-05D6-B127-B64C-B43666C7563E}"/>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3BB620F-97A8-E3AF-ACC3-AEF66AB46E4E}"/>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Número de Slide 3">
            <a:extLst>
              <a:ext uri="{FF2B5EF4-FFF2-40B4-BE49-F238E27FC236}">
                <a16:creationId xmlns:a16="http://schemas.microsoft.com/office/drawing/2014/main" id="{2A783C38-BF1A-A58B-C5B1-25B312A267E3}"/>
              </a:ext>
            </a:extLst>
          </p:cNvPr>
          <p:cNvSpPr>
            <a:spLocks noGrp="1"/>
          </p:cNvSpPr>
          <p:nvPr>
            <p:ph type="sldNum" sz="quarter" idx="10"/>
          </p:nvPr>
        </p:nvSpPr>
        <p:spPr/>
        <p:txBody>
          <a:bodyPr/>
          <a:lstStyle>
            <a:lvl1pPr>
              <a:defRPr/>
            </a:lvl1pPr>
          </a:lstStyle>
          <a:p>
            <a:fld id="{4C768017-A3A9-4416-B024-E6B760899932}" type="slidenum">
              <a:rPr lang="pt-BR" altLang="pt-BR"/>
              <a:pPr/>
              <a:t>‹#›</a:t>
            </a:fld>
            <a:endParaRPr lang="pt-BR" altLang="pt-BR"/>
          </a:p>
        </p:txBody>
      </p:sp>
    </p:spTree>
    <p:extLst>
      <p:ext uri="{BB962C8B-B14F-4D97-AF65-F5344CB8AC3E}">
        <p14:creationId xmlns:p14="http://schemas.microsoft.com/office/powerpoint/2010/main" val="3259042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92DC60-B5F8-CC58-32FA-0DEAE2348AC0}"/>
              </a:ext>
            </a:extLst>
          </p:cNvPr>
          <p:cNvSpPr>
            <a:spLocks noGrp="1"/>
          </p:cNvSpPr>
          <p:nvPr>
            <p:ph type="title"/>
          </p:nvPr>
        </p:nvSpPr>
        <p:spPr>
          <a:xfrm>
            <a:off x="887413" y="2432050"/>
            <a:ext cx="11217275" cy="4056063"/>
          </a:xfrm>
        </p:spPr>
        <p:txBody>
          <a:bodyPr/>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94FD6983-F819-FE8A-944E-97183118E631}"/>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t-BR"/>
              <a:t>Clique para editar os estilos de texto Mestres</a:t>
            </a:r>
          </a:p>
        </p:txBody>
      </p:sp>
      <p:sp>
        <p:nvSpPr>
          <p:cNvPr id="4" name="Espaço Reservado para Número de Slide 3">
            <a:extLst>
              <a:ext uri="{FF2B5EF4-FFF2-40B4-BE49-F238E27FC236}">
                <a16:creationId xmlns:a16="http://schemas.microsoft.com/office/drawing/2014/main" id="{C29C72A3-CDA9-DDE8-65A3-2A0F9F06B71B}"/>
              </a:ext>
            </a:extLst>
          </p:cNvPr>
          <p:cNvSpPr>
            <a:spLocks noGrp="1"/>
          </p:cNvSpPr>
          <p:nvPr>
            <p:ph type="sldNum" sz="quarter" idx="10"/>
          </p:nvPr>
        </p:nvSpPr>
        <p:spPr/>
        <p:txBody>
          <a:bodyPr/>
          <a:lstStyle>
            <a:lvl1pPr>
              <a:defRPr/>
            </a:lvl1pPr>
          </a:lstStyle>
          <a:p>
            <a:fld id="{B0A56BF2-7029-495A-9A87-55A0800C9B70}" type="slidenum">
              <a:rPr lang="pt-BR" altLang="pt-BR"/>
              <a:pPr/>
              <a:t>‹#›</a:t>
            </a:fld>
            <a:endParaRPr lang="pt-BR" altLang="pt-BR"/>
          </a:p>
        </p:txBody>
      </p:sp>
    </p:spTree>
    <p:extLst>
      <p:ext uri="{BB962C8B-B14F-4D97-AF65-F5344CB8AC3E}">
        <p14:creationId xmlns:p14="http://schemas.microsoft.com/office/powerpoint/2010/main" val="1883206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757099-3297-4EF8-10FE-4B65D850097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3D00ADF-69B7-D56E-FBA5-3E91BDD116C6}"/>
              </a:ext>
            </a:extLst>
          </p:cNvPr>
          <p:cNvSpPr>
            <a:spLocks noGrp="1"/>
          </p:cNvSpPr>
          <p:nvPr>
            <p:ph sz="half" idx="1"/>
          </p:nvPr>
        </p:nvSpPr>
        <p:spPr>
          <a:xfrm>
            <a:off x="2576513" y="4991100"/>
            <a:ext cx="3848100" cy="847725"/>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0FC9970-38E3-B363-C2E8-1F143B53FEC8}"/>
              </a:ext>
            </a:extLst>
          </p:cNvPr>
          <p:cNvSpPr>
            <a:spLocks noGrp="1"/>
          </p:cNvSpPr>
          <p:nvPr>
            <p:ph sz="half" idx="2"/>
          </p:nvPr>
        </p:nvSpPr>
        <p:spPr>
          <a:xfrm>
            <a:off x="6577013" y="4991100"/>
            <a:ext cx="3849687" cy="847725"/>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Número de Slide 4">
            <a:extLst>
              <a:ext uri="{FF2B5EF4-FFF2-40B4-BE49-F238E27FC236}">
                <a16:creationId xmlns:a16="http://schemas.microsoft.com/office/drawing/2014/main" id="{A0738275-CBBB-9FD2-0DA7-CB80D7BEEE84}"/>
              </a:ext>
            </a:extLst>
          </p:cNvPr>
          <p:cNvSpPr>
            <a:spLocks noGrp="1"/>
          </p:cNvSpPr>
          <p:nvPr>
            <p:ph type="sldNum" sz="quarter" idx="10"/>
          </p:nvPr>
        </p:nvSpPr>
        <p:spPr/>
        <p:txBody>
          <a:bodyPr/>
          <a:lstStyle>
            <a:lvl1pPr>
              <a:defRPr/>
            </a:lvl1pPr>
          </a:lstStyle>
          <a:p>
            <a:fld id="{21D03D6A-DE28-419E-9E11-D78FBE6CEBB9}" type="slidenum">
              <a:rPr lang="pt-BR" altLang="pt-BR"/>
              <a:pPr/>
              <a:t>‹#›</a:t>
            </a:fld>
            <a:endParaRPr lang="pt-BR" altLang="pt-BR"/>
          </a:p>
        </p:txBody>
      </p:sp>
    </p:spTree>
    <p:extLst>
      <p:ext uri="{BB962C8B-B14F-4D97-AF65-F5344CB8AC3E}">
        <p14:creationId xmlns:p14="http://schemas.microsoft.com/office/powerpoint/2010/main" val="1602586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E64DF4-3A61-1FC5-4D9E-9AE81E59DD3D}"/>
              </a:ext>
            </a:extLst>
          </p:cNvPr>
          <p:cNvSpPr>
            <a:spLocks noGrp="1"/>
          </p:cNvSpPr>
          <p:nvPr>
            <p:ph type="title"/>
          </p:nvPr>
        </p:nvSpPr>
        <p:spPr>
          <a:xfrm>
            <a:off x="895350" y="519113"/>
            <a:ext cx="11217275" cy="1885950"/>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258D4EBD-10D2-F148-4F3C-C3B99BDF5175}"/>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6ACF74C6-7292-53BF-1082-BED3DE010C43}"/>
              </a:ext>
            </a:extLst>
          </p:cNvPr>
          <p:cNvSpPr>
            <a:spLocks noGrp="1"/>
          </p:cNvSpPr>
          <p:nvPr>
            <p:ph sz="half" idx="2"/>
          </p:nvPr>
        </p:nvSpPr>
        <p:spPr>
          <a:xfrm>
            <a:off x="895350" y="3562350"/>
            <a:ext cx="5502275" cy="5240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DFB69A2C-ED97-3556-B67B-594D67D276C2}"/>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E6A6DEB-A64F-FEC7-5DA8-F6452C600749}"/>
              </a:ext>
            </a:extLst>
          </p:cNvPr>
          <p:cNvSpPr>
            <a:spLocks noGrp="1"/>
          </p:cNvSpPr>
          <p:nvPr>
            <p:ph sz="quarter" idx="4"/>
          </p:nvPr>
        </p:nvSpPr>
        <p:spPr>
          <a:xfrm>
            <a:off x="6583363" y="3562350"/>
            <a:ext cx="5529262" cy="5240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Número de Slide 6">
            <a:extLst>
              <a:ext uri="{FF2B5EF4-FFF2-40B4-BE49-F238E27FC236}">
                <a16:creationId xmlns:a16="http://schemas.microsoft.com/office/drawing/2014/main" id="{8AB8ABCF-93F5-1B5C-ECD7-5E55A5BABCBA}"/>
              </a:ext>
            </a:extLst>
          </p:cNvPr>
          <p:cNvSpPr>
            <a:spLocks noGrp="1"/>
          </p:cNvSpPr>
          <p:nvPr>
            <p:ph type="sldNum" sz="quarter" idx="10"/>
          </p:nvPr>
        </p:nvSpPr>
        <p:spPr/>
        <p:txBody>
          <a:bodyPr/>
          <a:lstStyle>
            <a:lvl1pPr>
              <a:defRPr/>
            </a:lvl1pPr>
          </a:lstStyle>
          <a:p>
            <a:fld id="{6646703A-752E-481F-A759-C12A4ED580CC}" type="slidenum">
              <a:rPr lang="pt-BR" altLang="pt-BR"/>
              <a:pPr/>
              <a:t>‹#›</a:t>
            </a:fld>
            <a:endParaRPr lang="pt-BR" altLang="pt-BR"/>
          </a:p>
        </p:txBody>
      </p:sp>
    </p:spTree>
    <p:extLst>
      <p:ext uri="{BB962C8B-B14F-4D97-AF65-F5344CB8AC3E}">
        <p14:creationId xmlns:p14="http://schemas.microsoft.com/office/powerpoint/2010/main" val="2700493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57858D-307E-902B-743D-E5160BB2F580}"/>
              </a:ext>
            </a:extLst>
          </p:cNvPr>
          <p:cNvSpPr>
            <a:spLocks noGrp="1"/>
          </p:cNvSpPr>
          <p:nvPr>
            <p:ph type="title"/>
          </p:nvPr>
        </p:nvSpPr>
        <p:spPr/>
        <p:txBody>
          <a:bodyPr/>
          <a:lstStyle/>
          <a:p>
            <a:r>
              <a:rPr lang="pt-BR"/>
              <a:t>Clique para editar o título Mestre</a:t>
            </a:r>
          </a:p>
        </p:txBody>
      </p:sp>
      <p:sp>
        <p:nvSpPr>
          <p:cNvPr id="3" name="Espaço Reservado para Número de Slide 2">
            <a:extLst>
              <a:ext uri="{FF2B5EF4-FFF2-40B4-BE49-F238E27FC236}">
                <a16:creationId xmlns:a16="http://schemas.microsoft.com/office/drawing/2014/main" id="{4EA3E682-01A3-695F-FE45-0C83C5BF6DFC}"/>
              </a:ext>
            </a:extLst>
          </p:cNvPr>
          <p:cNvSpPr>
            <a:spLocks noGrp="1"/>
          </p:cNvSpPr>
          <p:nvPr>
            <p:ph type="sldNum" sz="quarter" idx="10"/>
          </p:nvPr>
        </p:nvSpPr>
        <p:spPr/>
        <p:txBody>
          <a:bodyPr/>
          <a:lstStyle>
            <a:lvl1pPr>
              <a:defRPr/>
            </a:lvl1pPr>
          </a:lstStyle>
          <a:p>
            <a:fld id="{15A80E58-839E-45D3-B2AB-5E5A3F2111C0}" type="slidenum">
              <a:rPr lang="pt-BR" altLang="pt-BR"/>
              <a:pPr/>
              <a:t>‹#›</a:t>
            </a:fld>
            <a:endParaRPr lang="pt-BR" altLang="pt-BR"/>
          </a:p>
        </p:txBody>
      </p:sp>
    </p:spTree>
    <p:extLst>
      <p:ext uri="{BB962C8B-B14F-4D97-AF65-F5344CB8AC3E}">
        <p14:creationId xmlns:p14="http://schemas.microsoft.com/office/powerpoint/2010/main" val="3572841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BFBC8779-73A0-4FA4-C138-AF76C109A32E}"/>
              </a:ext>
            </a:extLst>
          </p:cNvPr>
          <p:cNvSpPr>
            <a:spLocks noGrp="1"/>
          </p:cNvSpPr>
          <p:nvPr>
            <p:ph type="sldNum" sz="quarter" idx="10"/>
          </p:nvPr>
        </p:nvSpPr>
        <p:spPr/>
        <p:txBody>
          <a:bodyPr/>
          <a:lstStyle>
            <a:lvl1pPr>
              <a:defRPr/>
            </a:lvl1pPr>
          </a:lstStyle>
          <a:p>
            <a:fld id="{C6941E4C-7294-4152-A6C2-417F78DD690A}" type="slidenum">
              <a:rPr lang="pt-BR" altLang="pt-BR"/>
              <a:pPr/>
              <a:t>‹#›</a:t>
            </a:fld>
            <a:endParaRPr lang="pt-BR" altLang="pt-BR"/>
          </a:p>
        </p:txBody>
      </p:sp>
    </p:spTree>
    <p:extLst>
      <p:ext uri="{BB962C8B-B14F-4D97-AF65-F5344CB8AC3E}">
        <p14:creationId xmlns:p14="http://schemas.microsoft.com/office/powerpoint/2010/main" val="1465919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6F6607-11FB-EE6C-1545-218052426F68}"/>
              </a:ext>
            </a:extLst>
          </p:cNvPr>
          <p:cNvSpPr>
            <a:spLocks noGrp="1"/>
          </p:cNvSpPr>
          <p:nvPr>
            <p:ph type="title"/>
          </p:nvPr>
        </p:nvSpPr>
        <p:spPr>
          <a:xfrm>
            <a:off x="895350" y="650875"/>
            <a:ext cx="4194175" cy="2274888"/>
          </a:xfrm>
        </p:spPr>
        <p:txBody>
          <a:bodyPr/>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4ACDF07-5E3D-FA75-7281-F2A0E3CE038B}"/>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35FB6FE-A012-2290-CAC6-D2AD5B60127C}"/>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Número de Slide 4">
            <a:extLst>
              <a:ext uri="{FF2B5EF4-FFF2-40B4-BE49-F238E27FC236}">
                <a16:creationId xmlns:a16="http://schemas.microsoft.com/office/drawing/2014/main" id="{86B94A76-68D4-C67C-5F22-C10B9439DA92}"/>
              </a:ext>
            </a:extLst>
          </p:cNvPr>
          <p:cNvSpPr>
            <a:spLocks noGrp="1"/>
          </p:cNvSpPr>
          <p:nvPr>
            <p:ph type="sldNum" sz="quarter" idx="10"/>
          </p:nvPr>
        </p:nvSpPr>
        <p:spPr/>
        <p:txBody>
          <a:bodyPr/>
          <a:lstStyle>
            <a:lvl1pPr>
              <a:defRPr/>
            </a:lvl1pPr>
          </a:lstStyle>
          <a:p>
            <a:fld id="{F3172027-C3A0-4B09-A570-0DA50F96BC7C}" type="slidenum">
              <a:rPr lang="pt-BR" altLang="pt-BR"/>
              <a:pPr/>
              <a:t>‹#›</a:t>
            </a:fld>
            <a:endParaRPr lang="pt-BR" altLang="pt-BR"/>
          </a:p>
        </p:txBody>
      </p:sp>
    </p:spTree>
    <p:extLst>
      <p:ext uri="{BB962C8B-B14F-4D97-AF65-F5344CB8AC3E}">
        <p14:creationId xmlns:p14="http://schemas.microsoft.com/office/powerpoint/2010/main" val="1372965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9D896D-546A-6E7F-A052-CCEE248D43F1}"/>
              </a:ext>
            </a:extLst>
          </p:cNvPr>
          <p:cNvSpPr>
            <a:spLocks noGrp="1"/>
          </p:cNvSpPr>
          <p:nvPr>
            <p:ph type="title"/>
          </p:nvPr>
        </p:nvSpPr>
        <p:spPr>
          <a:xfrm>
            <a:off x="895350" y="650875"/>
            <a:ext cx="4194175" cy="2274888"/>
          </a:xfrm>
        </p:spPr>
        <p:txBody>
          <a:bodyPr/>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DA234B02-8B12-4E44-9972-1872B1F4E091}"/>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079B69D0-7464-9CBA-95C4-8860556D8620}"/>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Número de Slide 4">
            <a:extLst>
              <a:ext uri="{FF2B5EF4-FFF2-40B4-BE49-F238E27FC236}">
                <a16:creationId xmlns:a16="http://schemas.microsoft.com/office/drawing/2014/main" id="{B8B63BC5-4B77-9969-1893-2AFD1816299B}"/>
              </a:ext>
            </a:extLst>
          </p:cNvPr>
          <p:cNvSpPr>
            <a:spLocks noGrp="1"/>
          </p:cNvSpPr>
          <p:nvPr>
            <p:ph type="sldNum" sz="quarter" idx="10"/>
          </p:nvPr>
        </p:nvSpPr>
        <p:spPr/>
        <p:txBody>
          <a:bodyPr/>
          <a:lstStyle>
            <a:lvl1pPr>
              <a:defRPr/>
            </a:lvl1pPr>
          </a:lstStyle>
          <a:p>
            <a:fld id="{3D29502A-60A6-48AE-8410-6CFC8418E0A7}" type="slidenum">
              <a:rPr lang="pt-BR" altLang="pt-BR"/>
              <a:pPr/>
              <a:t>‹#›</a:t>
            </a:fld>
            <a:endParaRPr lang="pt-BR" altLang="pt-BR"/>
          </a:p>
        </p:txBody>
      </p:sp>
    </p:spTree>
    <p:extLst>
      <p:ext uri="{BB962C8B-B14F-4D97-AF65-F5344CB8AC3E}">
        <p14:creationId xmlns:p14="http://schemas.microsoft.com/office/powerpoint/2010/main" val="2686904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1C7EB8A0-E139-0CB3-CB48-59F3BCFA08BA}"/>
              </a:ext>
            </a:extLst>
          </p:cNvPr>
          <p:cNvSpPr>
            <a:spLocks noGrp="1"/>
          </p:cNvSpPr>
          <p:nvPr>
            <p:ph type="title"/>
          </p:nvPr>
        </p:nvSpPr>
        <p:spPr bwMode="auto">
          <a:xfrm>
            <a:off x="2576513" y="2446338"/>
            <a:ext cx="7850187" cy="2478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b" anchorCtr="0" compatLnSpc="1">
            <a:prstTxWarp prst="textNoShape">
              <a:avLst/>
            </a:prstTxWarp>
          </a:bodyPr>
          <a:lstStyle/>
          <a:p>
            <a:pPr lvl="0"/>
            <a:r>
              <a:rPr lang="pt-BR" altLang="pt-BR">
                <a:sym typeface="Helvetica Light" charset="0"/>
              </a:rPr>
              <a:t>Click to edit Master title style</a:t>
            </a:r>
          </a:p>
        </p:txBody>
      </p:sp>
      <p:sp>
        <p:nvSpPr>
          <p:cNvPr id="1026" name="Rectangle 2">
            <a:extLst>
              <a:ext uri="{FF2B5EF4-FFF2-40B4-BE49-F238E27FC236}">
                <a16:creationId xmlns:a16="http://schemas.microsoft.com/office/drawing/2014/main" id="{A5578D3D-B45F-16CD-AABE-6023F2577124}"/>
              </a:ext>
            </a:extLst>
          </p:cNvPr>
          <p:cNvSpPr>
            <a:spLocks noGrp="1"/>
          </p:cNvSpPr>
          <p:nvPr>
            <p:ph type="body" idx="1"/>
          </p:nvPr>
        </p:nvSpPr>
        <p:spPr bwMode="auto">
          <a:xfrm>
            <a:off x="2576513" y="4991100"/>
            <a:ext cx="7850187"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t" anchorCtr="0" compatLnSpc="1">
            <a:prstTxWarp prst="textNoShape">
              <a:avLst/>
            </a:prstTxWarp>
          </a:bodyPr>
          <a:lstStyle/>
          <a:p>
            <a:pPr lvl="0"/>
            <a:r>
              <a:rPr lang="pt-BR" altLang="pt-BR">
                <a:sym typeface="Helvetica Light" charset="0"/>
              </a:rPr>
              <a:t>Click to edit Master text styles</a:t>
            </a:r>
          </a:p>
          <a:p>
            <a:pPr lvl="1"/>
            <a:r>
              <a:rPr lang="pt-BR" altLang="pt-BR">
                <a:sym typeface="Helvetica Light" charset="0"/>
              </a:rPr>
              <a:t>Second level</a:t>
            </a:r>
          </a:p>
          <a:p>
            <a:pPr lvl="2"/>
            <a:r>
              <a:rPr lang="pt-BR" altLang="pt-BR">
                <a:sym typeface="Helvetica Light" charset="0"/>
              </a:rPr>
              <a:t>Third level</a:t>
            </a:r>
          </a:p>
          <a:p>
            <a:pPr lvl="3"/>
            <a:r>
              <a:rPr lang="pt-BR" altLang="pt-BR">
                <a:sym typeface="Helvetica Light" charset="0"/>
              </a:rPr>
              <a:t>Fourth level</a:t>
            </a:r>
          </a:p>
          <a:p>
            <a:pPr lvl="4"/>
            <a:r>
              <a:rPr lang="pt-BR" altLang="pt-BR">
                <a:sym typeface="Helvetica Light" charset="0"/>
              </a:rPr>
              <a:t>Fifth level</a:t>
            </a:r>
          </a:p>
        </p:txBody>
      </p:sp>
      <p:sp>
        <p:nvSpPr>
          <p:cNvPr id="1027" name="Rectangle 3">
            <a:extLst>
              <a:ext uri="{FF2B5EF4-FFF2-40B4-BE49-F238E27FC236}">
                <a16:creationId xmlns:a16="http://schemas.microsoft.com/office/drawing/2014/main" id="{2B7C063B-7DB6-4586-E576-85CF5589E3DB}"/>
              </a:ext>
            </a:extLst>
          </p:cNvPr>
          <p:cNvSpPr>
            <a:spLocks noGrp="1"/>
          </p:cNvSpPr>
          <p:nvPr>
            <p:ph type="sldNum" sz="quarter" idx="2"/>
          </p:nvPr>
        </p:nvSpPr>
        <p:spPr bwMode="auto">
          <a:xfrm>
            <a:off x="6338888" y="8158163"/>
            <a:ext cx="3159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38100" tIns="38100" rIns="38100" bIns="38100" numCol="1" anchor="t" anchorCtr="0" compatLnSpc="1">
            <a:prstTxWarp prst="textNoShape">
              <a:avLst/>
            </a:prstTxWarp>
          </a:bodyPr>
          <a:lstStyle>
            <a:lvl1pPr>
              <a:defRPr sz="1600"/>
            </a:lvl1pPr>
          </a:lstStyle>
          <a:p>
            <a:fld id="{7853E065-E2E8-4459-A84B-77C2FBC612B5}" type="slidenum">
              <a:rPr lang="pt-BR" altLang="pt-BR"/>
              <a:pPr/>
              <a:t>‹#›</a:t>
            </a:fld>
            <a:endParaRPr lang="pt-BR" alt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84200" rtl="0" fontAlgn="base" hangingPunct="0">
        <a:spcBef>
          <a:spcPct val="0"/>
        </a:spcBef>
        <a:spcAft>
          <a:spcPct val="0"/>
        </a:spcAft>
        <a:defRPr sz="7800" kern="1200">
          <a:solidFill>
            <a:srgbClr val="000000"/>
          </a:solidFill>
          <a:latin typeface="+mj-lt"/>
          <a:ea typeface="+mj-ea"/>
          <a:cs typeface="+mj-cs"/>
          <a:sym typeface="Helvetica Light" charset="0"/>
        </a:defRPr>
      </a:lvl1pPr>
      <a:lvl2pPr algn="ctr" defTabSz="584200" rtl="0" fontAlgn="base" hangingPunct="0">
        <a:spcBef>
          <a:spcPct val="0"/>
        </a:spcBef>
        <a:spcAft>
          <a:spcPct val="0"/>
        </a:spcAft>
        <a:defRPr sz="7800">
          <a:solidFill>
            <a:srgbClr val="000000"/>
          </a:solidFill>
          <a:latin typeface="Helvetica Light" charset="0"/>
          <a:sym typeface="Helvetica Light" charset="0"/>
        </a:defRPr>
      </a:lvl2pPr>
      <a:lvl3pPr algn="ctr" defTabSz="584200" rtl="0" fontAlgn="base" hangingPunct="0">
        <a:spcBef>
          <a:spcPct val="0"/>
        </a:spcBef>
        <a:spcAft>
          <a:spcPct val="0"/>
        </a:spcAft>
        <a:defRPr sz="7800">
          <a:solidFill>
            <a:srgbClr val="000000"/>
          </a:solidFill>
          <a:latin typeface="Helvetica Light" charset="0"/>
          <a:sym typeface="Helvetica Light" charset="0"/>
        </a:defRPr>
      </a:lvl3pPr>
      <a:lvl4pPr algn="ctr" defTabSz="584200" rtl="0" fontAlgn="base" hangingPunct="0">
        <a:spcBef>
          <a:spcPct val="0"/>
        </a:spcBef>
        <a:spcAft>
          <a:spcPct val="0"/>
        </a:spcAft>
        <a:defRPr sz="7800">
          <a:solidFill>
            <a:srgbClr val="000000"/>
          </a:solidFill>
          <a:latin typeface="Helvetica Light" charset="0"/>
          <a:sym typeface="Helvetica Light" charset="0"/>
        </a:defRPr>
      </a:lvl4pPr>
      <a:lvl5pPr algn="ctr" defTabSz="584200" rtl="0" fontAlgn="base" hangingPunct="0">
        <a:spcBef>
          <a:spcPct val="0"/>
        </a:spcBef>
        <a:spcAft>
          <a:spcPct val="0"/>
        </a:spcAft>
        <a:defRPr sz="7800">
          <a:solidFill>
            <a:srgbClr val="000000"/>
          </a:solidFill>
          <a:latin typeface="Helvetica Light" charset="0"/>
          <a:sym typeface="Helvetica Light" charset="0"/>
        </a:defRPr>
      </a:lvl5pPr>
      <a:lvl6pPr marL="457200" algn="ctr" defTabSz="584200" rtl="0" fontAlgn="base" hangingPunct="0">
        <a:spcBef>
          <a:spcPct val="0"/>
        </a:spcBef>
        <a:spcAft>
          <a:spcPct val="0"/>
        </a:spcAft>
        <a:defRPr sz="7800">
          <a:solidFill>
            <a:srgbClr val="000000"/>
          </a:solidFill>
          <a:latin typeface="Helvetica Light" charset="0"/>
          <a:sym typeface="Helvetica Light" charset="0"/>
        </a:defRPr>
      </a:lvl6pPr>
      <a:lvl7pPr marL="914400" algn="ctr" defTabSz="584200" rtl="0" fontAlgn="base" hangingPunct="0">
        <a:spcBef>
          <a:spcPct val="0"/>
        </a:spcBef>
        <a:spcAft>
          <a:spcPct val="0"/>
        </a:spcAft>
        <a:defRPr sz="7800">
          <a:solidFill>
            <a:srgbClr val="000000"/>
          </a:solidFill>
          <a:latin typeface="Helvetica Light" charset="0"/>
          <a:sym typeface="Helvetica Light" charset="0"/>
        </a:defRPr>
      </a:lvl7pPr>
      <a:lvl8pPr marL="1371600" algn="ctr" defTabSz="584200" rtl="0" fontAlgn="base" hangingPunct="0">
        <a:spcBef>
          <a:spcPct val="0"/>
        </a:spcBef>
        <a:spcAft>
          <a:spcPct val="0"/>
        </a:spcAft>
        <a:defRPr sz="7800">
          <a:solidFill>
            <a:srgbClr val="000000"/>
          </a:solidFill>
          <a:latin typeface="Helvetica Light" charset="0"/>
          <a:sym typeface="Helvetica Light" charset="0"/>
        </a:defRPr>
      </a:lvl8pPr>
      <a:lvl9pPr marL="1828800" algn="ctr" defTabSz="584200" rtl="0" fontAlgn="base" hangingPunct="0">
        <a:spcBef>
          <a:spcPct val="0"/>
        </a:spcBef>
        <a:spcAft>
          <a:spcPct val="0"/>
        </a:spcAft>
        <a:defRPr sz="7800">
          <a:solidFill>
            <a:srgbClr val="000000"/>
          </a:solidFill>
          <a:latin typeface="Helvetica Light" charset="0"/>
          <a:sym typeface="Helvetica Light" charset="0"/>
        </a:defRPr>
      </a:lvl9pPr>
    </p:titleStyle>
    <p:bodyStyle>
      <a:lvl1pPr algn="ctr" defTabSz="584200" rtl="0" fontAlgn="base" hangingPunct="0">
        <a:spcBef>
          <a:spcPct val="0"/>
        </a:spcBef>
        <a:spcAft>
          <a:spcPct val="0"/>
        </a:spcAft>
        <a:defRPr sz="3000" kern="1200">
          <a:solidFill>
            <a:srgbClr val="000000"/>
          </a:solidFill>
          <a:latin typeface="+mn-lt"/>
          <a:ea typeface="+mn-ea"/>
          <a:cs typeface="+mn-cs"/>
          <a:sym typeface="Helvetica Light" charset="0"/>
        </a:defRPr>
      </a:lvl1pPr>
      <a:lvl2pPr indent="228600" algn="ctr" defTabSz="584200" rtl="0" fontAlgn="base" hangingPunct="0">
        <a:spcBef>
          <a:spcPct val="0"/>
        </a:spcBef>
        <a:spcAft>
          <a:spcPct val="0"/>
        </a:spcAft>
        <a:defRPr sz="3000" kern="1200">
          <a:solidFill>
            <a:srgbClr val="000000"/>
          </a:solidFill>
          <a:latin typeface="+mn-lt"/>
          <a:ea typeface="+mn-ea"/>
          <a:cs typeface="+mn-cs"/>
          <a:sym typeface="Helvetica Light" charset="0"/>
        </a:defRPr>
      </a:lvl2pPr>
      <a:lvl3pPr indent="457200" algn="ctr" defTabSz="584200" rtl="0" fontAlgn="base" hangingPunct="0">
        <a:spcBef>
          <a:spcPct val="0"/>
        </a:spcBef>
        <a:spcAft>
          <a:spcPct val="0"/>
        </a:spcAft>
        <a:defRPr sz="3000" kern="1200">
          <a:solidFill>
            <a:srgbClr val="000000"/>
          </a:solidFill>
          <a:latin typeface="+mn-lt"/>
          <a:ea typeface="+mn-ea"/>
          <a:cs typeface="+mn-cs"/>
          <a:sym typeface="Helvetica Light" charset="0"/>
        </a:defRPr>
      </a:lvl3pPr>
      <a:lvl4pPr indent="685800" algn="ctr" defTabSz="584200" rtl="0" fontAlgn="base" hangingPunct="0">
        <a:spcBef>
          <a:spcPct val="0"/>
        </a:spcBef>
        <a:spcAft>
          <a:spcPct val="0"/>
        </a:spcAft>
        <a:defRPr sz="3000" kern="1200">
          <a:solidFill>
            <a:srgbClr val="000000"/>
          </a:solidFill>
          <a:latin typeface="+mn-lt"/>
          <a:ea typeface="+mn-ea"/>
          <a:cs typeface="+mn-cs"/>
          <a:sym typeface="Helvetica Light" charset="0"/>
        </a:defRPr>
      </a:lvl4pPr>
      <a:lvl5pPr indent="914400" algn="ctr" defTabSz="584200" rtl="0" fontAlgn="base" hangingPunct="0">
        <a:spcBef>
          <a:spcPct val="0"/>
        </a:spcBef>
        <a:spcAft>
          <a:spcPct val="0"/>
        </a:spcAft>
        <a:defRPr sz="30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a:extLst>
              <a:ext uri="{FF2B5EF4-FFF2-40B4-BE49-F238E27FC236}">
                <a16:creationId xmlns:a16="http://schemas.microsoft.com/office/drawing/2014/main" id="{C8A9EF38-7842-8C6C-6541-F1F520A24C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8319" y="80169"/>
            <a:ext cx="14039850" cy="8953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2" name="Picture 2">
            <a:extLst>
              <a:ext uri="{FF2B5EF4-FFF2-40B4-BE49-F238E27FC236}">
                <a16:creationId xmlns:a16="http://schemas.microsoft.com/office/drawing/2014/main" id="{37EF546C-62D4-3518-CE62-669E1CB722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3" name="Picture 3">
            <a:extLst>
              <a:ext uri="{FF2B5EF4-FFF2-40B4-BE49-F238E27FC236}">
                <a16:creationId xmlns:a16="http://schemas.microsoft.com/office/drawing/2014/main" id="{E26AB602-10F0-C0CC-4E8C-355D1BACBDD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4" name="Rectangle 4">
            <a:extLst>
              <a:ext uri="{FF2B5EF4-FFF2-40B4-BE49-F238E27FC236}">
                <a16:creationId xmlns:a16="http://schemas.microsoft.com/office/drawing/2014/main" id="{81DC61E1-40BE-E43D-887C-24447212EA9C}"/>
              </a:ext>
            </a:extLst>
          </p:cNvPr>
          <p:cNvSpPr>
            <a:spLocks/>
          </p:cNvSpPr>
          <p:nvPr/>
        </p:nvSpPr>
        <p:spPr bwMode="auto">
          <a:xfrm>
            <a:off x="596106" y="80169"/>
            <a:ext cx="11811000" cy="2785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6000" b="1" dirty="0">
                <a:solidFill>
                  <a:srgbClr val="1B8178"/>
                </a:solidFill>
                <a:latin typeface="Arial" panose="020B0604020202020204" pitchFamily="34" charset="0"/>
                <a:cs typeface="Arial" panose="020B0604020202020204" pitchFamily="34" charset="0"/>
                <a:sym typeface="Arial" panose="020B0604020202020204" pitchFamily="34" charset="0"/>
              </a:rPr>
              <a:t>Arquitetura e Organização de Computadores</a:t>
            </a:r>
          </a:p>
          <a:p>
            <a:pPr algn="l"/>
            <a:r>
              <a:rPr lang="pt-BR" altLang="pt-BR" sz="4200"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2BIM</a:t>
            </a:r>
          </a:p>
          <a:p>
            <a:pPr algn="l"/>
            <a:endParaRPr lang="pt-BR" altLang="pt-BR" sz="1400" dirty="0">
              <a:solidFill>
                <a:srgbClr val="275D38"/>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692329"/>
            <a:ext cx="10275887" cy="3182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Funcionamento da Memória Cache</a:t>
            </a:r>
          </a:p>
          <a:p>
            <a:pPr algn="l"/>
            <a:endParaRPr lang="pt-BR" altLang="pt-BR" sz="1400" dirty="0">
              <a:solidFill>
                <a:srgbClr val="275D38"/>
              </a:solidFill>
            </a:endParaRP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Cache possui uma velocidade de acesso alta e capacidade para armazenar partes de um programa a aproveitar o princípio da localidade.</a:t>
            </a:r>
          </a:p>
        </p:txBody>
      </p:sp>
      <p:pic>
        <p:nvPicPr>
          <p:cNvPr id="3" name="Imagem 2">
            <a:extLst>
              <a:ext uri="{FF2B5EF4-FFF2-40B4-BE49-F238E27FC236}">
                <a16:creationId xmlns:a16="http://schemas.microsoft.com/office/drawing/2014/main" id="{29B74BEA-B940-12EA-0CD3-5AFCACA5F8CC}"/>
              </a:ext>
            </a:extLst>
          </p:cNvPr>
          <p:cNvPicPr>
            <a:picLocks noChangeAspect="1"/>
          </p:cNvPicPr>
          <p:nvPr/>
        </p:nvPicPr>
        <p:blipFill>
          <a:blip r:embed="rId4"/>
          <a:stretch>
            <a:fillRect/>
          </a:stretch>
        </p:blipFill>
        <p:spPr>
          <a:xfrm>
            <a:off x="1778000" y="4191000"/>
            <a:ext cx="9697803" cy="3886742"/>
          </a:xfrm>
          <a:prstGeom prst="rect">
            <a:avLst/>
          </a:prstGeom>
        </p:spPr>
      </p:pic>
    </p:spTree>
    <p:extLst>
      <p:ext uri="{BB962C8B-B14F-4D97-AF65-F5344CB8AC3E}">
        <p14:creationId xmlns:p14="http://schemas.microsoft.com/office/powerpoint/2010/main" val="3000237576"/>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868362" y="856333"/>
            <a:ext cx="11268075" cy="5767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Arquiteturas RISC</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Ao longo da história e evolução de uso da computação, em geral o hardware (processadores e memoria), têm evoluído mais rapidamente do que o software. Em outras palavras os processadores tem crescido enormemente em termos de velocidade de operações (de poucos MHz em 1980 para alguns GHz em 2006), de tecnologia de processamento, como </a:t>
            </a:r>
            <a:r>
              <a:rPr lang="pt-BR" altLang="pt-BR" sz="2800" dirty="0" err="1">
                <a:latin typeface="Arial" panose="020B0604020202020204" pitchFamily="34" charset="0"/>
                <a:cs typeface="Arial" panose="020B0604020202020204" pitchFamily="34" charset="0"/>
                <a:sym typeface="Arial" panose="020B0604020202020204" pitchFamily="34" charset="0"/>
              </a:rPr>
              <a:t>pipelining</a:t>
            </a:r>
            <a:r>
              <a:rPr lang="pt-BR" altLang="pt-BR" sz="2800" dirty="0">
                <a:latin typeface="Arial" panose="020B0604020202020204" pitchFamily="34" charset="0"/>
                <a:cs typeface="Arial" panose="020B0604020202020204" pitchFamily="34" charset="0"/>
                <a:sym typeface="Arial" panose="020B0604020202020204" pitchFamily="34" charset="0"/>
              </a:rPr>
              <a:t>, processamento paralelo, aumento da largura da palavra de 32 bits para 64 bits.</a:t>
            </a:r>
          </a:p>
        </p:txBody>
      </p:sp>
    </p:spTree>
    <p:extLst>
      <p:ext uri="{BB962C8B-B14F-4D97-AF65-F5344CB8AC3E}">
        <p14:creationId xmlns:p14="http://schemas.microsoft.com/office/powerpoint/2010/main" val="2977835133"/>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560784" y="374829"/>
            <a:ext cx="11883232" cy="86554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Arquiteturas RISC</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Por outro lado, o desenvolvimento e a manutenção dos programas não tem evoluído em custo/benefício na mesma proporção.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 partir do Fortran (primeira linguagem de alto nível), novas e cada vez mais poderosas linguagens de programação, além de uma evolução dos conceitos de programação, como estruturação de linguagens, orientação a objetos, orientação a componentes.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As linguagens de alto nível, foram criadas para que seja mais fácil atender ao modo de raciocinar do ser humano e à necessidade de reduzir o ciclo de vida dos sistemas de informações e aplicações, cada vez mais as linguagens de alto nível se afastam da simplicidade e do primitivismo do hardware, ou seja, as instruções que a máquina atende.</a:t>
            </a:r>
          </a:p>
        </p:txBody>
      </p:sp>
    </p:spTree>
    <p:extLst>
      <p:ext uri="{BB962C8B-B14F-4D97-AF65-F5344CB8AC3E}">
        <p14:creationId xmlns:p14="http://schemas.microsoft.com/office/powerpoint/2010/main" val="46762409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559990" y="659058"/>
            <a:ext cx="11883232" cy="7706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Arquiteturas RISC</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 fato é que um único comando de linguagem de alto nível, gera diversas instruções de máquina pelo programa compilador.</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Logo este problema da diferença de compreensão entre os comandos de linguagens de alto nível e de instruções de máquina ficou conhecida como </a:t>
            </a:r>
            <a:r>
              <a:rPr lang="pt-BR" altLang="pt-BR" sz="2800" dirty="0" err="1">
                <a:latin typeface="Arial" panose="020B0604020202020204" pitchFamily="34" charset="0"/>
                <a:cs typeface="Arial" panose="020B0604020202020204" pitchFamily="34" charset="0"/>
                <a:sym typeface="Arial" panose="020B0604020202020204" pitchFamily="34" charset="0"/>
              </a:rPr>
              <a:t>semantic</a:t>
            </a:r>
            <a:r>
              <a:rPr lang="pt-BR" altLang="pt-BR" sz="2800" dirty="0">
                <a:latin typeface="Arial" panose="020B0604020202020204" pitchFamily="34" charset="0"/>
                <a:cs typeface="Arial" panose="020B0604020202020204" pitchFamily="34" charset="0"/>
                <a:sym typeface="Arial" panose="020B0604020202020204" pitchFamily="34" charset="0"/>
              </a:rPr>
              <a:t> gap, ou espaço semântico.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 </a:t>
            </a:r>
            <a:r>
              <a:rPr lang="pt-BR" altLang="pt-BR" sz="2800" dirty="0" err="1">
                <a:latin typeface="Arial" panose="020B0604020202020204" pitchFamily="34" charset="0"/>
                <a:cs typeface="Arial" panose="020B0604020202020204" pitchFamily="34" charset="0"/>
                <a:sym typeface="Arial" panose="020B0604020202020204" pitchFamily="34" charset="0"/>
              </a:rPr>
              <a:t>semantic</a:t>
            </a:r>
            <a:r>
              <a:rPr lang="pt-BR" altLang="pt-BR" sz="2800" dirty="0">
                <a:latin typeface="Arial" panose="020B0604020202020204" pitchFamily="34" charset="0"/>
                <a:cs typeface="Arial" panose="020B0604020202020204" pitchFamily="34" charset="0"/>
                <a:sym typeface="Arial" panose="020B0604020202020204" pitchFamily="34" charset="0"/>
              </a:rPr>
              <a:t> gap, requereu decisões estratégicas de alguns fabricantes de processadores, em acordo com desenvolvedores de compiladores.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Alguns fabricantes de computadores de grande porte como IBM e DEC, com o objetivo de “fechar” o gap semântico, o que levou aqueles processadores a possuir uma considerável quantidade de instruções.</a:t>
            </a:r>
          </a:p>
        </p:txBody>
      </p:sp>
    </p:spTree>
    <p:extLst>
      <p:ext uri="{BB962C8B-B14F-4D97-AF65-F5344CB8AC3E}">
        <p14:creationId xmlns:p14="http://schemas.microsoft.com/office/powerpoint/2010/main" val="3257857705"/>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559990" y="557190"/>
            <a:ext cx="11883232" cy="8353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Arquiteturas RISC</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Esta arquitetura com grande quantidade de instruções foi caracterizada na década de 1980 como CISC – Complex </a:t>
            </a:r>
            <a:r>
              <a:rPr lang="pt-BR" altLang="pt-BR" sz="2800" dirty="0" err="1">
                <a:latin typeface="Arial" panose="020B0604020202020204" pitchFamily="34" charset="0"/>
                <a:cs typeface="Arial" panose="020B0604020202020204" pitchFamily="34" charset="0"/>
                <a:sym typeface="Arial" panose="020B0604020202020204" pitchFamily="34" charset="0"/>
              </a:rPr>
              <a:t>Instruction</a:t>
            </a:r>
            <a:r>
              <a:rPr lang="pt-BR" altLang="pt-BR" sz="2800" dirty="0">
                <a:latin typeface="Arial" panose="020B0604020202020204" pitchFamily="34" charset="0"/>
                <a:cs typeface="Arial" panose="020B0604020202020204" pitchFamily="34" charset="0"/>
                <a:sym typeface="Arial" panose="020B0604020202020204" pitchFamily="34" charset="0"/>
              </a:rPr>
              <a:t> Set </a:t>
            </a:r>
            <a:r>
              <a:rPr lang="pt-BR" altLang="pt-BR" sz="2800" dirty="0" err="1">
                <a:latin typeface="Arial" panose="020B0604020202020204" pitchFamily="34" charset="0"/>
                <a:cs typeface="Arial" panose="020B0604020202020204" pitchFamily="34" charset="0"/>
                <a:sym typeface="Arial" panose="020B0604020202020204" pitchFamily="34" charset="0"/>
              </a:rPr>
              <a:t>Computers</a:t>
            </a:r>
            <a:r>
              <a:rPr lang="pt-BR" altLang="pt-BR" sz="2800" dirty="0">
                <a:latin typeface="Arial" panose="020B0604020202020204" pitchFamily="34" charset="0"/>
                <a:cs typeface="Arial" panose="020B0604020202020204" pitchFamily="34" charset="0"/>
                <a:sym typeface="Arial" panose="020B0604020202020204" pitchFamily="34" charset="0"/>
              </a:rPr>
              <a:t> ou Processadores com Conjunto de Instruções Complexo.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Em alguns processadores, a quantidade de instruções de máquina ultrapassava 300 instruções, como também os modos de endereçamento.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 ideia dos fabricantes desses processadores era de facilitar a construção e o serviço dos compiladores, procurando reduzir o referido gap semântico, embora isso não ocorresse na maioria dos casos, visto que os compiladores desprezavam a maior parte das instruções e modos de endereçamento.</a:t>
            </a:r>
          </a:p>
        </p:txBody>
      </p:sp>
    </p:spTree>
    <p:extLst>
      <p:ext uri="{BB962C8B-B14F-4D97-AF65-F5344CB8AC3E}">
        <p14:creationId xmlns:p14="http://schemas.microsoft.com/office/powerpoint/2010/main" val="859701316"/>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559990" y="884237"/>
            <a:ext cx="11883232" cy="3182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Arquiteturas RISC</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Na tentativa de reduzir o gap semântico, temos diversas pesquisas disponíveis na literatura em cima da quantidade de instruções de máquina utilizada nas linguagens de programação de alto nível.</a:t>
            </a:r>
          </a:p>
        </p:txBody>
      </p:sp>
      <p:pic>
        <p:nvPicPr>
          <p:cNvPr id="3" name="Imagem 2">
            <a:extLst>
              <a:ext uri="{FF2B5EF4-FFF2-40B4-BE49-F238E27FC236}">
                <a16:creationId xmlns:a16="http://schemas.microsoft.com/office/drawing/2014/main" id="{B7CBD9D5-8356-850B-256C-7723A54F76C5}"/>
              </a:ext>
            </a:extLst>
          </p:cNvPr>
          <p:cNvPicPr>
            <a:picLocks noChangeAspect="1"/>
          </p:cNvPicPr>
          <p:nvPr/>
        </p:nvPicPr>
        <p:blipFill>
          <a:blip r:embed="rId4"/>
          <a:stretch>
            <a:fillRect/>
          </a:stretch>
        </p:blipFill>
        <p:spPr>
          <a:xfrm>
            <a:off x="1930400" y="4876800"/>
            <a:ext cx="8888065" cy="2448267"/>
          </a:xfrm>
          <a:prstGeom prst="rect">
            <a:avLst/>
          </a:prstGeom>
        </p:spPr>
      </p:pic>
    </p:spTree>
    <p:extLst>
      <p:ext uri="{BB962C8B-B14F-4D97-AF65-F5344CB8AC3E}">
        <p14:creationId xmlns:p14="http://schemas.microsoft.com/office/powerpoint/2010/main" val="700885899"/>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559990" y="884237"/>
            <a:ext cx="11883232"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Arquiteturas RISC</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p:txBody>
      </p:sp>
      <p:pic>
        <p:nvPicPr>
          <p:cNvPr id="6" name="Imagem 5">
            <a:extLst>
              <a:ext uri="{FF2B5EF4-FFF2-40B4-BE49-F238E27FC236}">
                <a16:creationId xmlns:a16="http://schemas.microsoft.com/office/drawing/2014/main" id="{25BE08C0-9B38-FD35-40FF-DE5C370A53C6}"/>
              </a:ext>
            </a:extLst>
          </p:cNvPr>
          <p:cNvPicPr>
            <a:picLocks noChangeAspect="1"/>
          </p:cNvPicPr>
          <p:nvPr/>
        </p:nvPicPr>
        <p:blipFill>
          <a:blip r:embed="rId4"/>
          <a:stretch>
            <a:fillRect/>
          </a:stretch>
        </p:blipFill>
        <p:spPr>
          <a:xfrm>
            <a:off x="919971" y="2680981"/>
            <a:ext cx="11164858" cy="4391638"/>
          </a:xfrm>
          <a:prstGeom prst="rect">
            <a:avLst/>
          </a:prstGeom>
        </p:spPr>
      </p:pic>
    </p:spTree>
    <p:extLst>
      <p:ext uri="{BB962C8B-B14F-4D97-AF65-F5344CB8AC3E}">
        <p14:creationId xmlns:p14="http://schemas.microsoft.com/office/powerpoint/2010/main" val="3708624316"/>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559990" y="520700"/>
            <a:ext cx="11883232" cy="706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Arquiteturas RISC</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 partir disso, temos que cada vez mais é necessário uma solução para se obter maior rapidez na operação dos processadores com a definição de arquiteturas simples do que as mais complexas.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Consideramos o exemplo, em uma máquina com arquitetura CISC, como os Intel que usam o conjunto de instruções x86, uma instrução de soma com dois operandos, sendo um deles armazenado em um registrador (</a:t>
            </a:r>
            <a:r>
              <a:rPr lang="pt-BR" altLang="pt-BR" sz="2800" dirty="0" err="1">
                <a:latin typeface="Arial" panose="020B0604020202020204" pitchFamily="34" charset="0"/>
                <a:cs typeface="Arial" panose="020B0604020202020204" pitchFamily="34" charset="0"/>
                <a:sym typeface="Arial" panose="020B0604020202020204" pitchFamily="34" charset="0"/>
              </a:rPr>
              <a:t>reg</a:t>
            </a:r>
            <a:r>
              <a:rPr lang="pt-BR" altLang="pt-BR" sz="2800" dirty="0">
                <a:latin typeface="Arial" panose="020B0604020202020204" pitchFamily="34" charset="0"/>
                <a:cs typeface="Arial" panose="020B0604020202020204" pitchFamily="34" charset="0"/>
                <a:sym typeface="Arial" panose="020B0604020202020204" pitchFamily="34" charset="0"/>
              </a:rPr>
              <a:t> 1) e outro na memória. Como em uma arquitetura do tipo CISC o endereço é obtido de um complexo cálculo entre dois valores teremos:</a:t>
            </a:r>
          </a:p>
        </p:txBody>
      </p:sp>
      <p:pic>
        <p:nvPicPr>
          <p:cNvPr id="6" name="Imagem 5">
            <a:extLst>
              <a:ext uri="{FF2B5EF4-FFF2-40B4-BE49-F238E27FC236}">
                <a16:creationId xmlns:a16="http://schemas.microsoft.com/office/drawing/2014/main" id="{3778178A-5738-B5E5-6DA2-F843F26D192C}"/>
              </a:ext>
            </a:extLst>
          </p:cNvPr>
          <p:cNvPicPr>
            <a:picLocks noChangeAspect="1"/>
          </p:cNvPicPr>
          <p:nvPr/>
        </p:nvPicPr>
        <p:blipFill>
          <a:blip r:embed="rId4"/>
          <a:stretch>
            <a:fillRect/>
          </a:stretch>
        </p:blipFill>
        <p:spPr>
          <a:xfrm>
            <a:off x="4149440" y="6910417"/>
            <a:ext cx="5491447" cy="1341739"/>
          </a:xfrm>
          <a:prstGeom prst="rect">
            <a:avLst/>
          </a:prstGeom>
        </p:spPr>
      </p:pic>
      <p:pic>
        <p:nvPicPr>
          <p:cNvPr id="8" name="Imagem 7">
            <a:extLst>
              <a:ext uri="{FF2B5EF4-FFF2-40B4-BE49-F238E27FC236}">
                <a16:creationId xmlns:a16="http://schemas.microsoft.com/office/drawing/2014/main" id="{42F00422-1BE6-1DDF-8C11-A064444693DE}"/>
              </a:ext>
            </a:extLst>
          </p:cNvPr>
          <p:cNvPicPr>
            <a:picLocks noChangeAspect="1"/>
          </p:cNvPicPr>
          <p:nvPr/>
        </p:nvPicPr>
        <p:blipFill>
          <a:blip r:embed="rId5"/>
          <a:stretch>
            <a:fillRect/>
          </a:stretch>
        </p:blipFill>
        <p:spPr>
          <a:xfrm>
            <a:off x="1514572" y="7951381"/>
            <a:ext cx="9974067" cy="781159"/>
          </a:xfrm>
          <a:prstGeom prst="rect">
            <a:avLst/>
          </a:prstGeom>
        </p:spPr>
      </p:pic>
    </p:spTree>
    <p:extLst>
      <p:ext uri="{BB962C8B-B14F-4D97-AF65-F5344CB8AC3E}">
        <p14:creationId xmlns:p14="http://schemas.microsoft.com/office/powerpoint/2010/main" val="2899781649"/>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559990" y="884237"/>
            <a:ext cx="11883232" cy="4475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Arquiteturas RISC</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Levando em consideração a operação anterior, haverá um gasto de tempo para se calcular o endereço de acesso à memória, ao somar-se o valor B com o conteúdo do registrador reg2</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Em um processador RISC (Simples, com </a:t>
            </a:r>
            <a:r>
              <a:rPr lang="pt-BR" altLang="pt-BR" sz="2800">
                <a:latin typeface="Arial" panose="020B0604020202020204" pitchFamily="34" charset="0"/>
                <a:cs typeface="Arial" panose="020B0604020202020204" pitchFamily="34" charset="0"/>
                <a:sym typeface="Arial" panose="020B0604020202020204" pitchFamily="34" charset="0"/>
              </a:rPr>
              <a:t>instruções reduzidas) </a:t>
            </a:r>
            <a:r>
              <a:rPr lang="pt-BR" altLang="pt-BR" sz="2800" dirty="0">
                <a:latin typeface="Arial" panose="020B0604020202020204" pitchFamily="34" charset="0"/>
                <a:cs typeface="Arial" panose="020B0604020202020204" pitchFamily="34" charset="0"/>
                <a:sym typeface="Arial" panose="020B0604020202020204" pitchFamily="34" charset="0"/>
              </a:rPr>
              <a:t>seria aceitável efetuar a mesma operação de soma assim:</a:t>
            </a:r>
          </a:p>
        </p:txBody>
      </p:sp>
      <p:pic>
        <p:nvPicPr>
          <p:cNvPr id="3" name="Imagem 2">
            <a:extLst>
              <a:ext uri="{FF2B5EF4-FFF2-40B4-BE49-F238E27FC236}">
                <a16:creationId xmlns:a16="http://schemas.microsoft.com/office/drawing/2014/main" id="{A35E8210-F68F-1B47-9B4D-7375605E2C03}"/>
              </a:ext>
            </a:extLst>
          </p:cNvPr>
          <p:cNvPicPr>
            <a:picLocks noChangeAspect="1"/>
          </p:cNvPicPr>
          <p:nvPr/>
        </p:nvPicPr>
        <p:blipFill>
          <a:blip r:embed="rId4"/>
          <a:stretch>
            <a:fillRect/>
          </a:stretch>
        </p:blipFill>
        <p:spPr>
          <a:xfrm>
            <a:off x="1778000" y="5867400"/>
            <a:ext cx="5088440" cy="1492420"/>
          </a:xfrm>
          <a:prstGeom prst="rect">
            <a:avLst/>
          </a:prstGeom>
        </p:spPr>
      </p:pic>
    </p:spTree>
    <p:extLst>
      <p:ext uri="{BB962C8B-B14F-4D97-AF65-F5344CB8AC3E}">
        <p14:creationId xmlns:p14="http://schemas.microsoft.com/office/powerpoint/2010/main" val="569243225"/>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559990" y="669791"/>
            <a:ext cx="11883232" cy="3182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Arquiteturas RISC</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No exemplo do processador RISC, foram usadas duas instruções em vez apenas uma no processador CISC, porém sua construção é mais simples e a sua execução bem mais rápida.</a:t>
            </a:r>
          </a:p>
        </p:txBody>
      </p:sp>
    </p:spTree>
    <p:extLst>
      <p:ext uri="{BB962C8B-B14F-4D97-AF65-F5344CB8AC3E}">
        <p14:creationId xmlns:p14="http://schemas.microsoft.com/office/powerpoint/2010/main" val="3228681566"/>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559990" y="679450"/>
            <a:ext cx="11883232" cy="4475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Arquiteturas RISC</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Características Arquitetura CISC</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Aspectos básicos da arquitetura CISC pelos projetistas: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Uso de microcódigo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Construção de conjuntos com instruções completas e eficientes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Criação de instruções de máquina de “alto nível”, ou seja, com complexidade semelhante à dos comandos de alto nível.</a:t>
            </a:r>
          </a:p>
        </p:txBody>
      </p:sp>
    </p:spTree>
    <p:extLst>
      <p:ext uri="{BB962C8B-B14F-4D97-AF65-F5344CB8AC3E}">
        <p14:creationId xmlns:p14="http://schemas.microsoft.com/office/powerpoint/2010/main" val="196724254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750008"/>
            <a:ext cx="10275887" cy="7706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Funcionamento de Acesso a Memória Cache</a:t>
            </a:r>
          </a:p>
          <a:p>
            <a:pPr algn="l"/>
            <a:endParaRPr lang="pt-BR" altLang="pt-BR" sz="1400" dirty="0">
              <a:solidFill>
                <a:srgbClr val="275D38"/>
              </a:solidFill>
            </a:endParaRP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Processador inicia operação de leitura e coloca endereço da MP no BE;</a:t>
            </a: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Sistema de controle de cache (chipset) intercepta o endereço, interpreta o conteúdo e verifica se o dado está ou não em cache;</a:t>
            </a:r>
          </a:p>
          <a:p>
            <a:pPr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 Se estiver, acerto (hit) =&gt; cópia do dado é transferido da 	cache para o processador pelo BD.</a:t>
            </a:r>
          </a:p>
          <a:p>
            <a:pPr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 Se não estiver, falta (miss) =&gt; controle da MP é acionado 	para recuperar o bloco da MP e transferi-lo para cache, para 	em	seguida, transferir ao processador pelo BD. (</a:t>
            </a:r>
            <a:r>
              <a:rPr lang="pt-BR" altLang="pt-BR" sz="2800" dirty="0">
                <a:solidFill>
                  <a:srgbClr val="FF0000"/>
                </a:solidFill>
                <a:latin typeface="Arial" panose="020B0604020202020204" pitchFamily="34" charset="0"/>
                <a:cs typeface="Arial" panose="020B0604020202020204" pitchFamily="34" charset="0"/>
                <a:sym typeface="Arial" panose="020B0604020202020204" pitchFamily="34" charset="0"/>
              </a:rPr>
              <a:t>TA Maior</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a:t>
            </a:r>
          </a:p>
        </p:txBody>
      </p:sp>
    </p:spTree>
    <p:extLst>
      <p:ext uri="{BB962C8B-B14F-4D97-AF65-F5344CB8AC3E}">
        <p14:creationId xmlns:p14="http://schemas.microsoft.com/office/powerpoint/2010/main" val="968302448"/>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482600" y="641438"/>
            <a:ext cx="12267010" cy="8353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Arquiteturas RISC</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Características Arquitetura CISC</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Em geral o desenvolvimento das arquiteturas CISC tendem a seguir algumas regras básicas: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Formato de 2 operandos – campos de origem e destino (ADD reg1, reg2);</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Uso de modos registrador p/ registrador; registrador p/ memória e vice-versa;</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Uso de múltiplos modos de endereçamento para memória;</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Instruções com largura variável, quantidade de bytes de acordo com modo de endereçamento;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Instruções complexas, requerem múltiplos ciclos de relógio para completa execução.</a:t>
            </a:r>
          </a:p>
          <a:p>
            <a:pPr marL="285750" indent="-285750" algn="just">
              <a:lnSpc>
                <a:spcPct val="150000"/>
              </a:lnSpc>
              <a:buFont typeface="Arial" panose="020B0604020202020204" pitchFamily="34" charset="0"/>
              <a:buChar char="•"/>
            </a:pPr>
            <a:endParaRPr lang="pt-BR" altLang="pt-BR" sz="2800" dirty="0">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919671281"/>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558800" y="679450"/>
            <a:ext cx="12267010" cy="5121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Arquiteturas RISC</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Características Arquitetura CISC</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Hardware possui poucos registradores devido ao fato de possuir muitas instruções com acesso a memória, por causa da limitação de espaço no chip utilizado para memória de controle (microcódigo);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Além disso, há também registradores especializados, registradores de controle, segmento, ponteiro de pilha, interrupção etc.</a:t>
            </a:r>
          </a:p>
          <a:p>
            <a:pPr marL="285750" indent="-285750" algn="just">
              <a:lnSpc>
                <a:spcPct val="150000"/>
              </a:lnSpc>
              <a:buFont typeface="Arial" panose="020B0604020202020204" pitchFamily="34" charset="0"/>
              <a:buChar char="•"/>
            </a:pPr>
            <a:endParaRPr lang="pt-BR" altLang="pt-BR" sz="2800" dirty="0">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888609494"/>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398463" y="603426"/>
            <a:ext cx="12267010" cy="8353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Arquiteturas RISC</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Características Arquitetura CISC</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Para compreender a criação da arquitetura RISC, alguns pontos da arquitetura CISC são importantes como: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Diferenças de velocidade entre memória e processador: década de 1970, IBM.</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Emprego de microcódigo : facilidade de implementação por projetistas no hardware.</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Desenvolvimento acelerado de linguagens de alto nível: a partir da década de 1980, finalidade de manter o suporte adequado na compilação.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Densidade do código a ser executado: obter código compacto, após compilação numa época em que as memórias eram caras e reduzidas.</a:t>
            </a:r>
          </a:p>
          <a:p>
            <a:pPr marL="285750" indent="-285750" algn="just">
              <a:lnSpc>
                <a:spcPct val="150000"/>
              </a:lnSpc>
              <a:buFont typeface="Arial" panose="020B0604020202020204" pitchFamily="34" charset="0"/>
              <a:buChar char="•"/>
            </a:pPr>
            <a:endParaRPr lang="pt-BR" altLang="pt-BR" sz="2800" dirty="0">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444934310"/>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764823" y="679450"/>
            <a:ext cx="12267010" cy="5767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Arquiteturas RISC</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Características Arquitetura RISC</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Elementos base da arquitetura RISC:</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Pequeno conjunto de instruções, todas com larguras fixas;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Execução otimizada de chamada de funções;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Menor quantidade de modos de endereçamento;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Uso intenso do </a:t>
            </a:r>
            <a:r>
              <a:rPr lang="pt-BR" altLang="pt-BR" sz="2800" dirty="0" err="1">
                <a:latin typeface="Arial" panose="020B0604020202020204" pitchFamily="34" charset="0"/>
                <a:cs typeface="Arial" panose="020B0604020202020204" pitchFamily="34" charset="0"/>
                <a:sym typeface="Arial" panose="020B0604020202020204" pitchFamily="34" charset="0"/>
              </a:rPr>
              <a:t>pipelining</a:t>
            </a:r>
            <a:r>
              <a:rPr lang="pt-BR" altLang="pt-BR" sz="2800" dirty="0">
                <a:latin typeface="Arial" panose="020B0604020202020204" pitchFamily="34" charset="0"/>
                <a:cs typeface="Arial" panose="020B0604020202020204" pitchFamily="34" charset="0"/>
                <a:sym typeface="Arial" panose="020B0604020202020204" pitchFamily="34" charset="0"/>
              </a:rPr>
              <a:t>;</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Execução rápida de cada instrução (uma por ciclo de relógio).</a:t>
            </a:r>
          </a:p>
          <a:p>
            <a:pPr marL="285750" indent="-285750" algn="just">
              <a:lnSpc>
                <a:spcPct val="150000"/>
              </a:lnSpc>
              <a:buFont typeface="Arial" panose="020B0604020202020204" pitchFamily="34" charset="0"/>
              <a:buChar char="•"/>
            </a:pPr>
            <a:endParaRPr lang="pt-BR" altLang="pt-BR" sz="2800" dirty="0">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119269012"/>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558800" y="882091"/>
            <a:ext cx="12267010"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Arquiteturas RISC</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Características Arquitetura RISC</a:t>
            </a:r>
          </a:p>
          <a:p>
            <a:pPr algn="l"/>
            <a:endParaRPr lang="pt-BR" altLang="pt-BR" sz="1400" dirty="0">
              <a:solidFill>
                <a:srgbClr val="275D38"/>
              </a:solidFill>
            </a:endParaRPr>
          </a:p>
        </p:txBody>
      </p:sp>
      <p:pic>
        <p:nvPicPr>
          <p:cNvPr id="3" name="Imagem 2">
            <a:extLst>
              <a:ext uri="{FF2B5EF4-FFF2-40B4-BE49-F238E27FC236}">
                <a16:creationId xmlns:a16="http://schemas.microsoft.com/office/drawing/2014/main" id="{3317C94F-C098-9972-6707-DEC227E307A5}"/>
              </a:ext>
            </a:extLst>
          </p:cNvPr>
          <p:cNvPicPr>
            <a:picLocks noChangeAspect="1"/>
          </p:cNvPicPr>
          <p:nvPr/>
        </p:nvPicPr>
        <p:blipFill>
          <a:blip r:embed="rId4"/>
          <a:stretch>
            <a:fillRect/>
          </a:stretch>
        </p:blipFill>
        <p:spPr>
          <a:xfrm>
            <a:off x="1357388" y="2120162"/>
            <a:ext cx="10288436" cy="6725589"/>
          </a:xfrm>
          <a:prstGeom prst="rect">
            <a:avLst/>
          </a:prstGeom>
        </p:spPr>
      </p:pic>
    </p:spTree>
    <p:extLst>
      <p:ext uri="{BB962C8B-B14F-4D97-AF65-F5344CB8AC3E}">
        <p14:creationId xmlns:p14="http://schemas.microsoft.com/office/powerpoint/2010/main" val="1449014813"/>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a:extLst>
              <a:ext uri="{FF2B5EF4-FFF2-40B4-BE49-F238E27FC236}">
                <a16:creationId xmlns:a16="http://schemas.microsoft.com/office/drawing/2014/main" id="{8C92E8CD-C79B-6D41-721B-C5255074E3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47925" y="-144463"/>
            <a:ext cx="17900650" cy="10042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tângulo 5">
            <a:extLst>
              <a:ext uri="{FF2B5EF4-FFF2-40B4-BE49-F238E27FC236}">
                <a16:creationId xmlns:a16="http://schemas.microsoft.com/office/drawing/2014/main" id="{C656AFE2-529F-767D-E67D-BA02B6622D5B}"/>
              </a:ext>
            </a:extLst>
          </p:cNvPr>
          <p:cNvSpPr/>
          <p:nvPr/>
        </p:nvSpPr>
        <p:spPr bwMode="auto">
          <a:xfrm>
            <a:off x="-2713038" y="-481013"/>
            <a:ext cx="18502313" cy="10858501"/>
          </a:xfrm>
          <a:prstGeom prst="rect">
            <a:avLst/>
          </a:prstGeom>
          <a:solidFill>
            <a:srgbClr val="000000">
              <a:alpha val="30196"/>
            </a:srgbClr>
          </a:solidFill>
          <a:ln w="12700" cap="flat" cmpd="sng" algn="ctr">
            <a:solidFill>
              <a:srgbClr val="000000"/>
            </a:solidFill>
            <a:prstDash val="solid"/>
            <a:miter lim="400000"/>
            <a:headEnd type="none" w="med" len="med"/>
            <a:tailEnd type="none" w="med" len="med"/>
          </a:ln>
          <a:effectLst>
            <a:outerShdw dist="12700" dir="5400000" algn="ctr" rotWithShape="0">
              <a:srgbClr val="000000">
                <a:alpha val="50000"/>
              </a:srgbClr>
            </a:outerShdw>
          </a:effectLst>
        </p:spPr>
        <p:txBody>
          <a:bodyPr lIns="38100" tIns="38100" rIns="38100" bIns="38100" anchor="ctr">
            <a:spAutoFit/>
          </a:bodyPr>
          <a:lstStyle/>
          <a:p>
            <a:pPr>
              <a:defRPr/>
            </a:pPr>
            <a:endParaRPr lang="pt-BR">
              <a:ea typeface="Helvetica Light" charset="0"/>
              <a:cs typeface="Helvetica Light" charset="0"/>
            </a:endParaRPr>
          </a:p>
        </p:txBody>
      </p:sp>
      <p:pic>
        <p:nvPicPr>
          <p:cNvPr id="22531" name="Picture 3">
            <a:extLst>
              <a:ext uri="{FF2B5EF4-FFF2-40B4-BE49-F238E27FC236}">
                <a16:creationId xmlns:a16="http://schemas.microsoft.com/office/drawing/2014/main" id="{8A2FC21C-45B1-CF40-7DFC-DBE55F9D19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6163" y="3770313"/>
            <a:ext cx="5830887" cy="2211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1143000"/>
            <a:ext cx="10275887" cy="18899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da Memória Cache</a:t>
            </a:r>
          </a:p>
          <a:p>
            <a:pPr algn="l"/>
            <a:endParaRPr lang="pt-BR" altLang="pt-BR" sz="1400" dirty="0">
              <a:solidFill>
                <a:srgbClr val="275D38"/>
              </a:solidFill>
            </a:endParaRP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Cache é organizada em linhas de X bytes</a:t>
            </a:r>
          </a:p>
        </p:txBody>
      </p:sp>
      <p:pic>
        <p:nvPicPr>
          <p:cNvPr id="3" name="Imagem 2">
            <a:extLst>
              <a:ext uri="{FF2B5EF4-FFF2-40B4-BE49-F238E27FC236}">
                <a16:creationId xmlns:a16="http://schemas.microsoft.com/office/drawing/2014/main" id="{DD5BBA2B-436D-BF03-3B4A-F8699A3D613D}"/>
              </a:ext>
            </a:extLst>
          </p:cNvPr>
          <p:cNvPicPr>
            <a:picLocks noChangeAspect="1"/>
          </p:cNvPicPr>
          <p:nvPr/>
        </p:nvPicPr>
        <p:blipFill>
          <a:blip r:embed="rId4"/>
          <a:stretch>
            <a:fillRect/>
          </a:stretch>
        </p:blipFill>
        <p:spPr>
          <a:xfrm>
            <a:off x="3067363" y="3496491"/>
            <a:ext cx="6868484" cy="4124901"/>
          </a:xfrm>
          <a:prstGeom prst="rect">
            <a:avLst/>
          </a:prstGeom>
        </p:spPr>
      </p:pic>
    </p:spTree>
    <p:extLst>
      <p:ext uri="{BB962C8B-B14F-4D97-AF65-F5344CB8AC3E}">
        <p14:creationId xmlns:p14="http://schemas.microsoft.com/office/powerpoint/2010/main" val="203113807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496670"/>
            <a:ext cx="10275887" cy="3182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da Memória Cache e MP</a:t>
            </a:r>
          </a:p>
          <a:p>
            <a:pPr algn="l"/>
            <a:endParaRPr lang="pt-BR" altLang="pt-BR" sz="1400" dirty="0">
              <a:solidFill>
                <a:srgbClr val="275D38"/>
              </a:solidFill>
            </a:endParaRP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MP organizada em blocos de X células (1 byte)</a:t>
            </a: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Cache organizada em linhas de X bytes</a:t>
            </a:r>
          </a:p>
          <a:p>
            <a:pPr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Tag</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ou rótulo indica o endereço do bloco da MP</a:t>
            </a:r>
          </a:p>
        </p:txBody>
      </p:sp>
      <p:pic>
        <p:nvPicPr>
          <p:cNvPr id="4" name="Imagem 3">
            <a:extLst>
              <a:ext uri="{FF2B5EF4-FFF2-40B4-BE49-F238E27FC236}">
                <a16:creationId xmlns:a16="http://schemas.microsoft.com/office/drawing/2014/main" id="{B47C5E82-978E-0A54-AC02-E318719FB458}"/>
              </a:ext>
            </a:extLst>
          </p:cNvPr>
          <p:cNvPicPr>
            <a:picLocks noChangeAspect="1"/>
          </p:cNvPicPr>
          <p:nvPr/>
        </p:nvPicPr>
        <p:blipFill>
          <a:blip r:embed="rId4"/>
          <a:stretch>
            <a:fillRect/>
          </a:stretch>
        </p:blipFill>
        <p:spPr>
          <a:xfrm>
            <a:off x="1854200" y="3813993"/>
            <a:ext cx="10155067" cy="4763165"/>
          </a:xfrm>
          <a:prstGeom prst="rect">
            <a:avLst/>
          </a:prstGeom>
        </p:spPr>
      </p:pic>
    </p:spTree>
    <p:extLst>
      <p:ext uri="{BB962C8B-B14F-4D97-AF65-F5344CB8AC3E}">
        <p14:creationId xmlns:p14="http://schemas.microsoft.com/office/powerpoint/2010/main" val="304126303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565917"/>
            <a:ext cx="10275887" cy="5121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da Memória Cache e MP</a:t>
            </a:r>
          </a:p>
          <a:p>
            <a:pPr algn="l"/>
            <a:endParaRPr lang="pt-BR" altLang="pt-BR" sz="1400" dirty="0">
              <a:solidFill>
                <a:srgbClr val="275D38"/>
              </a:solidFill>
            </a:endParaRP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Quantidade de blocos da MP é muito maior que quantidade de linhas da cache</a:t>
            </a:r>
          </a:p>
          <a:p>
            <a:pPr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 Métodos para mapear blocos da MP em linhas cache</a:t>
            </a:r>
          </a:p>
          <a:p>
            <a:pPr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 Direto</a:t>
            </a:r>
          </a:p>
          <a:p>
            <a:pPr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 Associativo</a:t>
            </a:r>
          </a:p>
          <a:p>
            <a:pPr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 Associativo por conjunto</a:t>
            </a:r>
          </a:p>
        </p:txBody>
      </p:sp>
      <p:pic>
        <p:nvPicPr>
          <p:cNvPr id="3" name="Imagem 2">
            <a:extLst>
              <a:ext uri="{FF2B5EF4-FFF2-40B4-BE49-F238E27FC236}">
                <a16:creationId xmlns:a16="http://schemas.microsoft.com/office/drawing/2014/main" id="{059FDC4F-C8BD-692B-6BAB-13C539C4DBEE}"/>
              </a:ext>
            </a:extLst>
          </p:cNvPr>
          <p:cNvPicPr>
            <a:picLocks noChangeAspect="1"/>
          </p:cNvPicPr>
          <p:nvPr/>
        </p:nvPicPr>
        <p:blipFill>
          <a:blip r:embed="rId4"/>
          <a:stretch>
            <a:fillRect/>
          </a:stretch>
        </p:blipFill>
        <p:spPr>
          <a:xfrm>
            <a:off x="919176" y="5687512"/>
            <a:ext cx="11164858" cy="3238952"/>
          </a:xfrm>
          <a:prstGeom prst="rect">
            <a:avLst/>
          </a:prstGeom>
        </p:spPr>
      </p:pic>
    </p:spTree>
    <p:extLst>
      <p:ext uri="{BB962C8B-B14F-4D97-AF65-F5344CB8AC3E}">
        <p14:creationId xmlns:p14="http://schemas.microsoft.com/office/powerpoint/2010/main" val="23642333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473200" y="747237"/>
            <a:ext cx="10275887" cy="706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Mapeamento de Dados MP/cache</a:t>
            </a:r>
          </a:p>
          <a:p>
            <a:pPr algn="l"/>
            <a:endParaRPr lang="pt-BR" altLang="pt-BR" sz="1400" dirty="0">
              <a:solidFill>
                <a:srgbClr val="275D38"/>
              </a:solidFill>
            </a:endParaRP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Um linha da cache pode armazenar diferentes blocos da MP, por isso precisa identificar que bloco armazena em cada momento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Tag</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ou rótulo da linha)</a:t>
            </a: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Como determinar em que linha da cache cada bloco de memória será armazenado?</a:t>
            </a:r>
          </a:p>
          <a:p>
            <a:pPr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 Método para mapear blocos da MP em linhas da cache</a:t>
            </a:r>
          </a:p>
          <a:p>
            <a:pPr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Mapeamento direto</a:t>
            </a:r>
          </a:p>
          <a:p>
            <a:pPr algn="l">
              <a:lnSpc>
                <a:spcPct val="150000"/>
              </a:lnSpc>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 Mapeamento associativo</a:t>
            </a:r>
          </a:p>
          <a:p>
            <a:pPr algn="l">
              <a:lnSpc>
                <a:spcPct val="150000"/>
              </a:lnSpc>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 Mapeamento associativo por conjunto</a:t>
            </a:r>
          </a:p>
        </p:txBody>
      </p:sp>
    </p:spTree>
    <p:extLst>
      <p:ext uri="{BB962C8B-B14F-4D97-AF65-F5344CB8AC3E}">
        <p14:creationId xmlns:p14="http://schemas.microsoft.com/office/powerpoint/2010/main" val="300312225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473200" y="1002615"/>
            <a:ext cx="10275887" cy="706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Mapeamento Direto</a:t>
            </a:r>
          </a:p>
          <a:p>
            <a:pPr algn="l"/>
            <a:endParaRPr lang="pt-BR" altLang="pt-BR" sz="1400" dirty="0">
              <a:solidFill>
                <a:srgbClr val="275D38"/>
              </a:solidFill>
            </a:endParaRP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Possui função de mapeamento: </a:t>
            </a:r>
            <a:b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b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f = Nº DO BLOCO </a:t>
            </a:r>
            <a:r>
              <a:rPr lang="pt-BR" altLang="pt-BR" sz="2800" dirty="0">
                <a:solidFill>
                  <a:srgbClr val="FF0000"/>
                </a:solidFill>
                <a:latin typeface="Arial" panose="020B0604020202020204" pitchFamily="34" charset="0"/>
                <a:cs typeface="Arial" panose="020B0604020202020204" pitchFamily="34" charset="0"/>
                <a:sym typeface="Arial" panose="020B0604020202020204" pitchFamily="34" charset="0"/>
              </a:rPr>
              <a:t>MOD</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Nº DE LINHAS DA MC</a:t>
            </a: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Cada bloco da cache é armazenado em uma linha especifica da cache de acordo com a função de mapeamento</a:t>
            </a: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Endereço é composto por BIT para TAG, LINHA e BYTE (PALAVRA)</a:t>
            </a: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Não utiliza algoritmos de substituição.</a:t>
            </a: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Algumas linhas da cache não são utilizadas devido a função de mapeamento</a:t>
            </a:r>
          </a:p>
        </p:txBody>
      </p:sp>
    </p:spTree>
    <p:extLst>
      <p:ext uri="{BB962C8B-B14F-4D97-AF65-F5344CB8AC3E}">
        <p14:creationId xmlns:p14="http://schemas.microsoft.com/office/powerpoint/2010/main" val="262058525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168400" y="884237"/>
            <a:ext cx="11277600" cy="55524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Mapeamento Direto</a:t>
            </a:r>
            <a:endParaRPr lang="pt-BR" altLang="pt-BR" sz="1400" dirty="0">
              <a:solidFill>
                <a:srgbClr val="275D38"/>
              </a:solidFill>
            </a:endParaRP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Simples e de baixo custo de implementação</a:t>
            </a: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Processamento rápido do endereço</a:t>
            </a: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Problema da localização fixa dos blocos em cache</a:t>
            </a:r>
          </a:p>
          <a:p>
            <a:pPr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 </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Se o programa fizer sucessivos acessos (loop) a palavra situada em blocos alocados na mesma linha, haverá necessidade de sucessivos acessos a MP (misses)</a:t>
            </a:r>
          </a:p>
          <a:p>
            <a:pPr algn="l">
              <a:lnSpc>
                <a:spcPct val="150000"/>
              </a:lnSpc>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 Relação acerto/faltas será baixa =&gt; baixo desempenho</a:t>
            </a:r>
          </a:p>
        </p:txBody>
      </p:sp>
    </p:spTree>
    <p:extLst>
      <p:ext uri="{BB962C8B-B14F-4D97-AF65-F5344CB8AC3E}">
        <p14:creationId xmlns:p14="http://schemas.microsoft.com/office/powerpoint/2010/main" val="238819081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863600" y="679450"/>
            <a:ext cx="10275887" cy="11079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Mapeamento Direto</a:t>
            </a:r>
          </a:p>
        </p:txBody>
      </p:sp>
      <p:pic>
        <p:nvPicPr>
          <p:cNvPr id="4" name="Imagem 3">
            <a:extLst>
              <a:ext uri="{FF2B5EF4-FFF2-40B4-BE49-F238E27FC236}">
                <a16:creationId xmlns:a16="http://schemas.microsoft.com/office/drawing/2014/main" id="{89663E58-2422-9AE0-19FC-08E57EE6FB2C}"/>
              </a:ext>
            </a:extLst>
          </p:cNvPr>
          <p:cNvPicPr>
            <a:picLocks noChangeAspect="1"/>
          </p:cNvPicPr>
          <p:nvPr/>
        </p:nvPicPr>
        <p:blipFill>
          <a:blip r:embed="rId4"/>
          <a:stretch>
            <a:fillRect/>
          </a:stretch>
        </p:blipFill>
        <p:spPr>
          <a:xfrm>
            <a:off x="3683000" y="1280610"/>
            <a:ext cx="9183382" cy="7192379"/>
          </a:xfrm>
          <a:prstGeom prst="rect">
            <a:avLst/>
          </a:prstGeom>
        </p:spPr>
      </p:pic>
    </p:spTree>
    <p:extLst>
      <p:ext uri="{BB962C8B-B14F-4D97-AF65-F5344CB8AC3E}">
        <p14:creationId xmlns:p14="http://schemas.microsoft.com/office/powerpoint/2010/main" val="199197039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884237"/>
            <a:ext cx="10275887" cy="6414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Mapeamento Associativo</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Oposto do mapeamento direto, não existe posição fixa para cada bloco de memória em cache</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Um bloco de memória pode ser armazenado em qualquer linha da cache</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Necessidade de escolha de qual bloco será substituído</a:t>
            </a:r>
          </a:p>
          <a:p>
            <a:pPr lvl="1" indent="0" algn="l">
              <a:lnSpc>
                <a:spcPct val="150000"/>
              </a:lnSpc>
            </a:pPr>
            <a:r>
              <a:rPr lang="pt-BR" altLang="pt-BR" sz="2800" dirty="0">
                <a:latin typeface="Arial" panose="020B0604020202020204" pitchFamily="34" charset="0"/>
                <a:cs typeface="Arial" panose="020B0604020202020204" pitchFamily="34" charset="0"/>
                <a:sym typeface="Arial" panose="020B0604020202020204" pitchFamily="34" charset="0"/>
              </a:rPr>
              <a:t>	- Politicas de substituição de linhas</a:t>
            </a:r>
          </a:p>
          <a:p>
            <a:pPr marL="457200" lvl="1" indent="-45720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Sistema de controle compara endereço do bloco completo com a </a:t>
            </a:r>
            <a:r>
              <a:rPr lang="pt-BR" altLang="pt-BR" sz="2800" dirty="0" err="1">
                <a:latin typeface="Arial" panose="020B0604020202020204" pitchFamily="34" charset="0"/>
                <a:cs typeface="Arial" panose="020B0604020202020204" pitchFamily="34" charset="0"/>
                <a:sym typeface="Arial" panose="020B0604020202020204" pitchFamily="34" charset="0"/>
              </a:rPr>
              <a:t>tag</a:t>
            </a:r>
            <a:r>
              <a:rPr lang="pt-BR" altLang="pt-BR" sz="2800" dirty="0">
                <a:latin typeface="Arial" panose="020B0604020202020204" pitchFamily="34" charset="0"/>
                <a:cs typeface="Arial" panose="020B0604020202020204" pitchFamily="34" charset="0"/>
                <a:sym typeface="Arial" panose="020B0604020202020204" pitchFamily="34" charset="0"/>
              </a:rPr>
              <a:t> de cada linha</a:t>
            </a:r>
          </a:p>
        </p:txBody>
      </p:sp>
    </p:spTree>
    <p:extLst>
      <p:ext uri="{BB962C8B-B14F-4D97-AF65-F5344CB8AC3E}">
        <p14:creationId xmlns:p14="http://schemas.microsoft.com/office/powerpoint/2010/main" val="417762823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704850"/>
            <a:ext cx="10275887" cy="4475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2BIM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Tópicos</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Memória Cache</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Processadores</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Pipeline</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Memória Secundária</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Arquiteturas RISC x CISC</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727985"/>
            <a:ext cx="10275887" cy="38289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Mapeamento Associativo</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Para verificação rápida</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Deve realizar comparação simultânea em todas as linhas</a:t>
            </a:r>
          </a:p>
          <a:p>
            <a:pPr algn="l">
              <a:lnSpc>
                <a:spcPct val="150000"/>
              </a:lnSpc>
            </a:pPr>
            <a:r>
              <a:rPr lang="pt-BR" altLang="pt-BR" sz="2800" dirty="0">
                <a:latin typeface="Arial" panose="020B0604020202020204" pitchFamily="34" charset="0"/>
                <a:cs typeface="Arial" panose="020B0604020202020204" pitchFamily="34" charset="0"/>
                <a:sym typeface="Arial" panose="020B0604020202020204" pitchFamily="34" charset="0"/>
              </a:rPr>
              <a:t>	- Em M.C. maiores, custo do hardware é elevado</a:t>
            </a:r>
          </a:p>
          <a:p>
            <a:pPr marL="457200" indent="-457200" algn="l">
              <a:lnSpc>
                <a:spcPct val="150000"/>
              </a:lnSpc>
              <a:buFont typeface="Arial" panose="020B0604020202020204" pitchFamily="34" charset="0"/>
              <a:buChar char="•"/>
            </a:pPr>
            <a:endParaRPr lang="pt-BR" altLang="pt-BR" sz="2800" dirty="0">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66062252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520700"/>
            <a:ext cx="10275887" cy="18899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Mapeamento Associativo</a:t>
            </a:r>
          </a:p>
          <a:p>
            <a:pPr algn="l"/>
            <a:endParaRPr lang="pt-BR" altLang="pt-BR" sz="1400" dirty="0">
              <a:solidFill>
                <a:srgbClr val="275D38"/>
              </a:solidFill>
            </a:endParaRPr>
          </a:p>
          <a:p>
            <a:pPr marL="457200" indent="-457200" algn="l">
              <a:lnSpc>
                <a:spcPct val="150000"/>
              </a:lnSpc>
              <a:buFont typeface="Arial" panose="020B0604020202020204" pitchFamily="34" charset="0"/>
              <a:buChar char="•"/>
            </a:pPr>
            <a:endParaRPr lang="pt-BR" altLang="pt-BR" sz="2800" dirty="0">
              <a:latin typeface="Arial" panose="020B0604020202020204" pitchFamily="34" charset="0"/>
              <a:cs typeface="Arial" panose="020B0604020202020204" pitchFamily="34" charset="0"/>
              <a:sym typeface="Arial" panose="020B0604020202020204" pitchFamily="34" charset="0"/>
            </a:endParaRPr>
          </a:p>
        </p:txBody>
      </p:sp>
      <p:pic>
        <p:nvPicPr>
          <p:cNvPr id="3" name="Imagem 2">
            <a:extLst>
              <a:ext uri="{FF2B5EF4-FFF2-40B4-BE49-F238E27FC236}">
                <a16:creationId xmlns:a16="http://schemas.microsoft.com/office/drawing/2014/main" id="{96D1879B-6847-0457-3AB7-9495F8FD309B}"/>
              </a:ext>
            </a:extLst>
          </p:cNvPr>
          <p:cNvPicPr>
            <a:picLocks noChangeAspect="1"/>
          </p:cNvPicPr>
          <p:nvPr/>
        </p:nvPicPr>
        <p:blipFill>
          <a:blip r:embed="rId4"/>
          <a:stretch>
            <a:fillRect/>
          </a:stretch>
        </p:blipFill>
        <p:spPr>
          <a:xfrm>
            <a:off x="1696367" y="1571163"/>
            <a:ext cx="9612066" cy="6611273"/>
          </a:xfrm>
          <a:prstGeom prst="rect">
            <a:avLst/>
          </a:prstGeom>
        </p:spPr>
      </p:pic>
    </p:spTree>
    <p:extLst>
      <p:ext uri="{BB962C8B-B14F-4D97-AF65-F5344CB8AC3E}">
        <p14:creationId xmlns:p14="http://schemas.microsoft.com/office/powerpoint/2010/main" val="177134887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998537" y="670864"/>
            <a:ext cx="11006138" cy="5767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Mapeamento Associativo</a:t>
            </a:r>
          </a:p>
          <a:p>
            <a:pPr algn="l"/>
            <a:endParaRPr lang="pt-BR" altLang="pt-BR" sz="1400" dirty="0">
              <a:solidFill>
                <a:srgbClr val="275D38"/>
              </a:solidFill>
            </a:endParaRPr>
          </a:p>
          <a:p>
            <a:pPr marL="457200" indent="-45720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Flexibilidade na alocação e armazenamento de blocos em cache</a:t>
            </a: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Hardware mais complexo com aumento do custo e complexidade do sistema de controle de cache</a:t>
            </a:r>
          </a:p>
          <a:p>
            <a:pPr marL="457200" indent="-4572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Para cache com milhares de linhas, teríamos milhares de circuitos comparadores</a:t>
            </a: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Maior quantidade de bits na cache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tag</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armazena endereço completo do bloco)</a:t>
            </a:r>
          </a:p>
        </p:txBody>
      </p:sp>
    </p:spTree>
    <p:extLst>
      <p:ext uri="{BB962C8B-B14F-4D97-AF65-F5344CB8AC3E}">
        <p14:creationId xmlns:p14="http://schemas.microsoft.com/office/powerpoint/2010/main" val="45543642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884239"/>
            <a:ext cx="10275887" cy="6414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Mapeamento Associativo por Conjunto</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Tenta resolver o problema de conflito de blocos na mesma linha (mapeamento direto) e problema de custo da comparação do campo </a:t>
            </a:r>
            <a:r>
              <a:rPr lang="pt-BR" altLang="pt-BR" sz="2800" dirty="0" err="1">
                <a:latin typeface="Arial" panose="020B0604020202020204" pitchFamily="34" charset="0"/>
                <a:cs typeface="Arial" panose="020B0604020202020204" pitchFamily="34" charset="0"/>
                <a:sym typeface="Arial" panose="020B0604020202020204" pitchFamily="34" charset="0"/>
              </a:rPr>
              <a:t>tag</a:t>
            </a:r>
            <a:r>
              <a:rPr lang="pt-BR" altLang="pt-BR" sz="2800" dirty="0">
                <a:latin typeface="Arial" panose="020B0604020202020204" pitchFamily="34" charset="0"/>
                <a:cs typeface="Arial" panose="020B0604020202020204" pitchFamily="34" charset="0"/>
                <a:sym typeface="Arial" panose="020B0604020202020204" pitchFamily="34" charset="0"/>
              </a:rPr>
              <a:t> (mapeamento associativo)</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Solução de compromisso entre as técnicas anteriores</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Divide-se o espaço de linhas da cache em conjuntos de N linhas</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Cada conjunto é tratado pelo sistema como método direto</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Dentro de cada conjunto, o método é o associativo</a:t>
            </a:r>
          </a:p>
        </p:txBody>
      </p:sp>
    </p:spTree>
    <p:extLst>
      <p:ext uri="{BB962C8B-B14F-4D97-AF65-F5344CB8AC3E}">
        <p14:creationId xmlns:p14="http://schemas.microsoft.com/office/powerpoint/2010/main" val="221529744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244600" y="679450"/>
            <a:ext cx="10275887" cy="11079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Mapeamento Associativo por Conjunto</a:t>
            </a:r>
          </a:p>
        </p:txBody>
      </p:sp>
      <p:pic>
        <p:nvPicPr>
          <p:cNvPr id="4" name="Imagem 3">
            <a:extLst>
              <a:ext uri="{FF2B5EF4-FFF2-40B4-BE49-F238E27FC236}">
                <a16:creationId xmlns:a16="http://schemas.microsoft.com/office/drawing/2014/main" id="{7DD06C54-976B-EB5D-6075-4486BC05A50F}"/>
              </a:ext>
            </a:extLst>
          </p:cNvPr>
          <p:cNvPicPr>
            <a:picLocks noChangeAspect="1"/>
          </p:cNvPicPr>
          <p:nvPr/>
        </p:nvPicPr>
        <p:blipFill>
          <a:blip r:embed="rId4"/>
          <a:stretch>
            <a:fillRect/>
          </a:stretch>
        </p:blipFill>
        <p:spPr>
          <a:xfrm>
            <a:off x="1595546" y="1903066"/>
            <a:ext cx="9812119" cy="6963747"/>
          </a:xfrm>
          <a:prstGeom prst="rect">
            <a:avLst/>
          </a:prstGeom>
        </p:spPr>
      </p:pic>
    </p:spTree>
    <p:extLst>
      <p:ext uri="{BB962C8B-B14F-4D97-AF65-F5344CB8AC3E}">
        <p14:creationId xmlns:p14="http://schemas.microsoft.com/office/powerpoint/2010/main" val="260574493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884237"/>
            <a:ext cx="10275887" cy="6414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Mapeamento Associativo por Conjunto</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 maioria dos sistemas emprega mapeamento associativo por conjunto, variando o valor de N</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Conjuntos de 4, 6 e 16.</a:t>
            </a:r>
          </a:p>
          <a:p>
            <a:pPr marL="285750" indent="-28575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A medida que a capacidade da cache aumenta, aumenta-se o número de linhas por conjunto (N), de modo a equilibrar as vantagens dos métodos anteriores</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Facilidade de identificação do conjunto e flexibilidade da posição do bloco no conjunto</a:t>
            </a:r>
          </a:p>
        </p:txBody>
      </p:sp>
    </p:spTree>
    <p:extLst>
      <p:ext uri="{BB962C8B-B14F-4D97-AF65-F5344CB8AC3E}">
        <p14:creationId xmlns:p14="http://schemas.microsoft.com/office/powerpoint/2010/main" val="72363058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4456" y="679450"/>
            <a:ext cx="10275887" cy="706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Mapeamento Associativo por Conjunto - Algoritmos</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Qual dos blocos armazenados deve ser substituído por um novo bloco?</a:t>
            </a:r>
          </a:p>
          <a:p>
            <a:pPr marL="285750" indent="-28575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Decisão necessária quando método de mapeamento é associativo</a:t>
            </a:r>
          </a:p>
          <a:p>
            <a:pPr marL="285750" indent="-28575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Algoritmos:</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LRU –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Least</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Recently</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Used</a:t>
            </a:r>
            <a:endPar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endParaRP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FIFO –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First</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-in,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First</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-Out</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LFU –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Least</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Frequently</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Used</a:t>
            </a:r>
            <a:endPar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endParaRP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Escolha aleatória</a:t>
            </a:r>
          </a:p>
        </p:txBody>
      </p:sp>
    </p:spTree>
    <p:extLst>
      <p:ext uri="{BB962C8B-B14F-4D97-AF65-F5344CB8AC3E}">
        <p14:creationId xmlns:p14="http://schemas.microsoft.com/office/powerpoint/2010/main" val="185747354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4456" y="679453"/>
            <a:ext cx="10275887" cy="706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Mapeamento Associativo por Conjunto - Algoritmos</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LRU – </a:t>
            </a:r>
            <a:r>
              <a:rPr lang="pt-BR" altLang="pt-BR" sz="2800" dirty="0" err="1">
                <a:latin typeface="Arial" panose="020B0604020202020204" pitchFamily="34" charset="0"/>
                <a:cs typeface="Arial" panose="020B0604020202020204" pitchFamily="34" charset="0"/>
                <a:sym typeface="Arial" panose="020B0604020202020204" pitchFamily="34" charset="0"/>
              </a:rPr>
              <a:t>Least</a:t>
            </a:r>
            <a:r>
              <a:rPr lang="pt-BR" altLang="pt-BR" sz="2800" dirty="0">
                <a:latin typeface="Arial" panose="020B0604020202020204" pitchFamily="34" charset="0"/>
                <a:cs typeface="Arial" panose="020B0604020202020204" pitchFamily="34" charset="0"/>
                <a:sym typeface="Arial" panose="020B0604020202020204" pitchFamily="34" charset="0"/>
              </a:rPr>
              <a:t> </a:t>
            </a:r>
            <a:r>
              <a:rPr lang="pt-BR" altLang="pt-BR" sz="2800" dirty="0" err="1">
                <a:latin typeface="Arial" panose="020B0604020202020204" pitchFamily="34" charset="0"/>
                <a:cs typeface="Arial" panose="020B0604020202020204" pitchFamily="34" charset="0"/>
                <a:sym typeface="Arial" panose="020B0604020202020204" pitchFamily="34" charset="0"/>
              </a:rPr>
              <a:t>Recently</a:t>
            </a:r>
            <a:r>
              <a:rPr lang="pt-BR" altLang="pt-BR" sz="2800" dirty="0">
                <a:latin typeface="Arial" panose="020B0604020202020204" pitchFamily="34" charset="0"/>
                <a:cs typeface="Arial" panose="020B0604020202020204" pitchFamily="34" charset="0"/>
                <a:sym typeface="Arial" panose="020B0604020202020204" pitchFamily="34" charset="0"/>
              </a:rPr>
              <a:t> </a:t>
            </a:r>
            <a:r>
              <a:rPr lang="pt-BR" altLang="pt-BR" sz="2800" dirty="0" err="1">
                <a:latin typeface="Arial" panose="020B0604020202020204" pitchFamily="34" charset="0"/>
                <a:cs typeface="Arial" panose="020B0604020202020204" pitchFamily="34" charset="0"/>
                <a:sym typeface="Arial" panose="020B0604020202020204" pitchFamily="34" charset="0"/>
              </a:rPr>
              <a:t>Used</a:t>
            </a:r>
            <a:endParaRPr lang="pt-BR" altLang="pt-BR" sz="2800" dirty="0">
              <a:latin typeface="Arial" panose="020B0604020202020204" pitchFamily="34" charset="0"/>
              <a:cs typeface="Arial" panose="020B0604020202020204" pitchFamily="34" charset="0"/>
              <a:sym typeface="Arial" panose="020B0604020202020204" pitchFamily="34" charset="0"/>
            </a:endParaRPr>
          </a:p>
          <a:p>
            <a:pPr marL="285750" indent="-28575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Escolhe o bloco que não é usado há mais tempo</a:t>
            </a:r>
          </a:p>
          <a:p>
            <a:pPr marL="285750" indent="-28575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Bit indicando que linha foi usada pelo processador</a:t>
            </a:r>
          </a:p>
          <a:p>
            <a:pPr marL="285750" indent="-28575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Em caches associativos por conjuntos de 2 =&gt; simples de implementar</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Quando uma das linhas for acessada, bit é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setado</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(1) e o bit da outra linha do conjunto é zerado</a:t>
            </a:r>
          </a:p>
          <a:p>
            <a:pPr marL="285750" indent="-28575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Quando aumenta a associatividade, problema se torna maior =&gt; difícil implementar processo de forma exata</a:t>
            </a:r>
          </a:p>
        </p:txBody>
      </p:sp>
    </p:spTree>
    <p:extLst>
      <p:ext uri="{BB962C8B-B14F-4D97-AF65-F5344CB8AC3E}">
        <p14:creationId xmlns:p14="http://schemas.microsoft.com/office/powerpoint/2010/main" val="53896709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514261"/>
            <a:ext cx="10275887" cy="89995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Mapeamento Associativo por Conjunto - Algoritmos</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FIFO – </a:t>
            </a:r>
            <a:r>
              <a:rPr lang="pt-BR" altLang="pt-BR" sz="2800" dirty="0" err="1">
                <a:latin typeface="Arial" panose="020B0604020202020204" pitchFamily="34" charset="0"/>
                <a:cs typeface="Arial" panose="020B0604020202020204" pitchFamily="34" charset="0"/>
                <a:sym typeface="Arial" panose="020B0604020202020204" pitchFamily="34" charset="0"/>
              </a:rPr>
              <a:t>First</a:t>
            </a:r>
            <a:r>
              <a:rPr lang="pt-BR" altLang="pt-BR" sz="2800" dirty="0">
                <a:latin typeface="Arial" panose="020B0604020202020204" pitchFamily="34" charset="0"/>
                <a:cs typeface="Arial" panose="020B0604020202020204" pitchFamily="34" charset="0"/>
                <a:sym typeface="Arial" panose="020B0604020202020204" pitchFamily="34" charset="0"/>
              </a:rPr>
              <a:t>-In, </a:t>
            </a:r>
            <a:r>
              <a:rPr lang="pt-BR" altLang="pt-BR" sz="2800" dirty="0" err="1">
                <a:latin typeface="Arial" panose="020B0604020202020204" pitchFamily="34" charset="0"/>
                <a:cs typeface="Arial" panose="020B0604020202020204" pitchFamily="34" charset="0"/>
                <a:sym typeface="Arial" panose="020B0604020202020204" pitchFamily="34" charset="0"/>
              </a:rPr>
              <a:t>First</a:t>
            </a:r>
            <a:r>
              <a:rPr lang="pt-BR" altLang="pt-BR" sz="2800" dirty="0">
                <a:latin typeface="Arial" panose="020B0604020202020204" pitchFamily="34" charset="0"/>
                <a:cs typeface="Arial" panose="020B0604020202020204" pitchFamily="34" charset="0"/>
                <a:sym typeface="Arial" panose="020B0604020202020204" pitchFamily="34" charset="0"/>
              </a:rPr>
              <a:t>-Out</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Esquema de fila</a:t>
            </a:r>
          </a:p>
          <a:p>
            <a:pPr lvl="1" indent="0" algn="l">
              <a:lnSpc>
                <a:spcPct val="150000"/>
              </a:lnSpc>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 Primeira a chegar é o primeiro a sair</a:t>
            </a:r>
          </a:p>
          <a:p>
            <a:pPr lvl="1" indent="0" algn="l">
              <a:lnSpc>
                <a:spcPct val="150000"/>
              </a:lnSpc>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Escolha independe da frequência de uso do bloco pelo 	processador</a:t>
            </a:r>
          </a:p>
          <a:p>
            <a:pPr lvl="1" indent="0"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LFU –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Least</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Frequently</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Used</a:t>
            </a:r>
            <a:endPar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endParaRPr>
          </a:p>
          <a:p>
            <a:pPr lvl="1" indent="0"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 </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Bloco que teve menos acessos pelo processador é 	escolhido</a:t>
            </a:r>
          </a:p>
          <a:p>
            <a:pPr lvl="1" indent="0"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Escolha aleatória</a:t>
            </a:r>
          </a:p>
          <a:p>
            <a:pPr lvl="1" indent="0"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Bloco é escolhido aleatoriamente, independente do seu 	uso pelo processador</a:t>
            </a:r>
          </a:p>
          <a:p>
            <a:pPr lvl="1" indent="0" algn="l">
              <a:lnSpc>
                <a:spcPct val="150000"/>
              </a:lnSpc>
            </a:pPr>
            <a:endPar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97138683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679450"/>
            <a:ext cx="10275887" cy="5767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Mapeamento Associativo por Conjunto - Algoritmos</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Estudo sobre memórias cache, baseado em simulações, indica que escolha aleatória reduz muito pouco o desempenho do sistema em comparação com os demais algoritmos</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Simples de implementar</a:t>
            </a:r>
          </a:p>
          <a:p>
            <a:pPr marL="285750" indent="-28575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Quando associatividade aumenta (conjuntos de 4/8etc..), LRU e aleatório quase se equivalem em desempenho</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Aleatório é mais simples e barato em termos de hardware</a:t>
            </a:r>
          </a:p>
        </p:txBody>
      </p:sp>
    </p:spTree>
    <p:extLst>
      <p:ext uri="{BB962C8B-B14F-4D97-AF65-F5344CB8AC3E}">
        <p14:creationId xmlns:p14="http://schemas.microsoft.com/office/powerpoint/2010/main" val="259663279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1466167"/>
            <a:ext cx="10275887" cy="4475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 memória cache foi criada por causa de um problema que existe nos sistemas computacionais, entre a velocidade do processador e memória principal, por isso primeiro precisamos entender esta diferença de velocidade entre os dois componentes.</a:t>
            </a:r>
          </a:p>
        </p:txBody>
      </p:sp>
    </p:spTree>
    <p:extLst>
      <p:ext uri="{BB962C8B-B14F-4D97-AF65-F5344CB8AC3E}">
        <p14:creationId xmlns:p14="http://schemas.microsoft.com/office/powerpoint/2010/main" val="329703772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852040"/>
            <a:ext cx="10275887" cy="4475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Políticas de Escrita</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Operações de escrita do processador são feitas em cache</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Necessário atualizar MP para sistema manter correção e integridade</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Antes de substituir o bloco em cache, é necessário verificar se foi alterado e se alterações já foram feitas na MP</a:t>
            </a:r>
          </a:p>
        </p:txBody>
      </p:sp>
    </p:spTree>
    <p:extLst>
      <p:ext uri="{BB962C8B-B14F-4D97-AF65-F5344CB8AC3E}">
        <p14:creationId xmlns:p14="http://schemas.microsoft.com/office/powerpoint/2010/main" val="156195883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679450"/>
            <a:ext cx="10275887" cy="6414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Políticas de Escrita</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MP pode ser acessada pela cache ou E/S (DMA – Direct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Memory</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Access)</a:t>
            </a:r>
          </a:p>
          <a:p>
            <a:pPr lvl="1" indent="0" algn="l">
              <a:lnSpc>
                <a:spcPct val="150000"/>
              </a:lnSpc>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Cache pode ter sido alterada e MP ainda não</a:t>
            </a:r>
          </a:p>
          <a:p>
            <a:pPr lvl="1" indent="0"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 MP pode ter sido alterada e cache está desatualizada</a:t>
            </a:r>
          </a:p>
          <a:p>
            <a:pPr marL="457200" indent="-45720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MP pode ser acessada por vários processadores, cada um com sua cache</a:t>
            </a:r>
          </a:p>
          <a:p>
            <a:pPr algn="l">
              <a:lnSpc>
                <a:spcPct val="150000"/>
              </a:lnSpc>
            </a:pPr>
            <a:r>
              <a:rPr lang="pt-BR" altLang="pt-BR" sz="2800" dirty="0">
                <a:latin typeface="Arial" panose="020B0604020202020204" pitchFamily="34" charset="0"/>
                <a:cs typeface="Arial" panose="020B0604020202020204" pitchFamily="34" charset="0"/>
                <a:sym typeface="Arial" panose="020B0604020202020204" pitchFamily="34" charset="0"/>
              </a:rPr>
              <a:t>	- MP pode ser alterada e outras caches estarem 				desatualizadas</a:t>
            </a:r>
          </a:p>
        </p:txBody>
      </p:sp>
    </p:spTree>
    <p:extLst>
      <p:ext uri="{BB962C8B-B14F-4D97-AF65-F5344CB8AC3E}">
        <p14:creationId xmlns:p14="http://schemas.microsoft.com/office/powerpoint/2010/main" val="191109375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913214"/>
            <a:ext cx="10275887" cy="4475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Tipos de Políticas</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Write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through</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 escrita em ambas</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Cada escrita em cache acarreta escrita em MP</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Caso haja outros processadores, estes também alteram suas caches</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Mesmo conteúdo sempre nas duas memórias</a:t>
            </a:r>
          </a:p>
        </p:txBody>
      </p:sp>
    </p:spTree>
    <p:extLst>
      <p:ext uri="{BB962C8B-B14F-4D97-AF65-F5344CB8AC3E}">
        <p14:creationId xmlns:p14="http://schemas.microsoft.com/office/powerpoint/2010/main" val="365844443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856333"/>
            <a:ext cx="10275887" cy="5121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Tipos de Políticas</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Write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back</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 escrita somente em retorno</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Escrita só é atualizada em MP quando o bloco for substituído e se foi atualizado</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Bit adicional é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setado</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(1) se bloco foi atualizado em cache</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Quando for substituído, se bit correspondente estiver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setado</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escrita é feita na MP</a:t>
            </a:r>
          </a:p>
        </p:txBody>
      </p:sp>
    </p:spTree>
    <p:extLst>
      <p:ext uri="{BB962C8B-B14F-4D97-AF65-F5344CB8AC3E}">
        <p14:creationId xmlns:p14="http://schemas.microsoft.com/office/powerpoint/2010/main" val="14859500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543238"/>
            <a:ext cx="10275887" cy="7706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Tipos de Políticas</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Write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once</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 escrita uma vez</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Apropriada para sistema multiprocessados (cada um com sua cache) compartilhando mesmo barramento</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Controlador da cache atualiza MP quando bloco foi atualizado pela primeira vez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write</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through</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e alerta outros componentes que compartilham o barramento</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Eles são notificados sobre alteração e impedem o uso da palavra específica</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Próximas alterações são feitas somente em cache local e o bloco é atualizado em MP quando for substituído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write</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back</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a:t>
            </a:r>
          </a:p>
        </p:txBody>
      </p:sp>
    </p:spTree>
    <p:extLst>
      <p:ext uri="{BB962C8B-B14F-4D97-AF65-F5344CB8AC3E}">
        <p14:creationId xmlns:p14="http://schemas.microsoft.com/office/powerpoint/2010/main" val="243469070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866406"/>
            <a:ext cx="10275887" cy="706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Comparação entre as técnicas de escrita</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Write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through</a:t>
            </a:r>
            <a:endPar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endParaRP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Pode haver grande quantidade de escritas desnecessárias em MP</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Reduz desempenho do sistema</a:t>
            </a:r>
          </a:p>
          <a:p>
            <a:pPr marL="285750" indent="-28575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Write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back</a:t>
            </a:r>
            <a:endPar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endParaRP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Minimiza desvantagem anterior</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MP pode ser desatualizada para utilização por outros dispositivos E/S, o que os obriga a acessar o dado através da cache</a:t>
            </a:r>
          </a:p>
        </p:txBody>
      </p:sp>
    </p:spTree>
    <p:extLst>
      <p:ext uri="{BB962C8B-B14F-4D97-AF65-F5344CB8AC3E}">
        <p14:creationId xmlns:p14="http://schemas.microsoft.com/office/powerpoint/2010/main" val="116904827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884237"/>
            <a:ext cx="10275887" cy="5121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Comparação entre as técnicas de escrita</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Write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once</a:t>
            </a:r>
            <a:endPar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endParaRP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Conveniente para sistemas multiprocessados</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Não é muito usada ainda</a:t>
            </a:r>
          </a:p>
          <a:p>
            <a:pPr marL="285750" indent="-28575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Estudo sobre cache indicam que a percentagem de escrita é pequena (aprox.. 15%)</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Política simples de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write</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through</a:t>
            </a:r>
            <a:endPar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78689195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473200" y="703460"/>
            <a:ext cx="10275887" cy="7706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Níveis da Cache</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Nível 1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Level</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1) ou L1</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Sempre localizada no interior do processador</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Cache primária</a:t>
            </a:r>
          </a:p>
          <a:p>
            <a:pPr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 Cache L1 de instruções e Cache L1 de dados</a:t>
            </a: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Nível 2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level</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2) ou L2</a:t>
            </a:r>
          </a:p>
          <a:p>
            <a:pPr marL="457200" indent="-4572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Normalmente localizada no exterior do processador (placa mãe)</a:t>
            </a:r>
          </a:p>
          <a:p>
            <a:pPr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 Cache secundária</a:t>
            </a:r>
          </a:p>
          <a:p>
            <a:pPr marL="457200" indent="-4572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Alguns processadores tem L2 interna a pastilha do processador</a:t>
            </a:r>
          </a:p>
        </p:txBody>
      </p:sp>
    </p:spTree>
    <p:extLst>
      <p:ext uri="{BB962C8B-B14F-4D97-AF65-F5344CB8AC3E}">
        <p14:creationId xmlns:p14="http://schemas.microsoft.com/office/powerpoint/2010/main" val="357295671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884237"/>
            <a:ext cx="10275887" cy="3182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Níveis da Cache</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Nível 3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Level</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3) ou L3</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Quando processador possui L1 e L2 interna, é a cache externa ao processador (placa mãe)</a:t>
            </a:r>
          </a:p>
        </p:txBody>
      </p:sp>
    </p:spTree>
    <p:extLst>
      <p:ext uri="{BB962C8B-B14F-4D97-AF65-F5344CB8AC3E}">
        <p14:creationId xmlns:p14="http://schemas.microsoft.com/office/powerpoint/2010/main" val="195313149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762000"/>
            <a:ext cx="10275887" cy="5767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 processador ou UCP (Unidade Central de Processamento) é o componente vital do sistema de computação. Responsável, por realizar qualquer operação feita no computador. Isto quer dizer que o processador comanda não somente as ações efetuadas internamente, como também, em decorrência da interpretação de uma determinada instrução, ele emite sinais de controle para os demais componentes.</a:t>
            </a:r>
          </a:p>
        </p:txBody>
      </p:sp>
    </p:spTree>
    <p:extLst>
      <p:ext uri="{BB962C8B-B14F-4D97-AF65-F5344CB8AC3E}">
        <p14:creationId xmlns:p14="http://schemas.microsoft.com/office/powerpoint/2010/main" val="197445459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850967"/>
            <a:ext cx="10275887" cy="4475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Diferença de Velocidade Processador / MP</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Na década de 1960, diversos pesquisadores (principalmente da IBM) se reuniram para analisar o comportamento dos processos (programas) e de suas conclusões surgiu um princípio de funcionamento dos programas.</a:t>
            </a:r>
          </a:p>
          <a:p>
            <a:pPr marL="285750" indent="-285750" algn="just">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Princípio da localidade</a:t>
            </a:r>
          </a:p>
        </p:txBody>
      </p:sp>
    </p:spTree>
    <p:extLst>
      <p:ext uri="{BB962C8B-B14F-4D97-AF65-F5344CB8AC3E}">
        <p14:creationId xmlns:p14="http://schemas.microsoft.com/office/powerpoint/2010/main" val="284305616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762002"/>
            <a:ext cx="10275887" cy="5767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Com o avanço da microeletrônica que permitia encapsular em um único invólucro todos os transistores necessários para construir cada componente.</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Unidade de cálculo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Registradores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Unidade de controle</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Etc..</a:t>
            </a:r>
          </a:p>
        </p:txBody>
      </p:sp>
    </p:spTree>
    <p:extLst>
      <p:ext uri="{BB962C8B-B14F-4D97-AF65-F5344CB8AC3E}">
        <p14:creationId xmlns:p14="http://schemas.microsoft.com/office/powerpoint/2010/main" val="251899169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939800" y="520700"/>
            <a:ext cx="11691937" cy="8353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 função do processador (UCP) consiste em:</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1 – Buscar uma instrução na memória, uma vez que o endereço deve estar armazenado no registrador existente na UCP especifico para este fim;</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2 – Interpretar que a operação a instrução esta explicitando ( pode ser uma soma de dois números, multiplicação, operação de E/S etc..);</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3 – Buscar os dados onde estiverem armazenados, para trazê-los até o processador;</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4 – Executar efetivamente a operação com os dados;</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5 – Guardar resultado (se houver algum) no local definido na instrução;</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6 – Reiniciar o processo buscando uma nova instrução.</a:t>
            </a:r>
          </a:p>
        </p:txBody>
      </p:sp>
    </p:spTree>
    <p:extLst>
      <p:ext uri="{BB962C8B-B14F-4D97-AF65-F5344CB8AC3E}">
        <p14:creationId xmlns:p14="http://schemas.microsoft.com/office/powerpoint/2010/main" val="96579554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787400" y="553970"/>
            <a:ext cx="1169193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p:txBody>
      </p:sp>
      <p:pic>
        <p:nvPicPr>
          <p:cNvPr id="3" name="Imagem 2">
            <a:extLst>
              <a:ext uri="{FF2B5EF4-FFF2-40B4-BE49-F238E27FC236}">
                <a16:creationId xmlns:a16="http://schemas.microsoft.com/office/drawing/2014/main" id="{7C0E9E65-4742-9D6A-58FA-2835D8F425AF}"/>
              </a:ext>
            </a:extLst>
          </p:cNvPr>
          <p:cNvPicPr>
            <a:picLocks noChangeAspect="1"/>
          </p:cNvPicPr>
          <p:nvPr/>
        </p:nvPicPr>
        <p:blipFill>
          <a:blip r:embed="rId4"/>
          <a:stretch>
            <a:fillRect/>
          </a:stretch>
        </p:blipFill>
        <p:spPr>
          <a:xfrm>
            <a:off x="4673600" y="1447800"/>
            <a:ext cx="7059010" cy="7078063"/>
          </a:xfrm>
          <a:prstGeom prst="rect">
            <a:avLst/>
          </a:prstGeom>
        </p:spPr>
      </p:pic>
    </p:spTree>
    <p:extLst>
      <p:ext uri="{BB962C8B-B14F-4D97-AF65-F5344CB8AC3E}">
        <p14:creationId xmlns:p14="http://schemas.microsoft.com/office/powerpoint/2010/main" val="144922791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911605" y="653692"/>
            <a:ext cx="11691937" cy="4475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 ciclo de instrução, repete-se indefinidamente até que o sistema seja desligado ou reiniciado (por reset ou novo boot).</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Processador é projetado e fabricado com o propósito único de executar sucessivamente pequenas operações matemáticas na ordem e na sequencia definidas pela organização do programa.</a:t>
            </a:r>
          </a:p>
        </p:txBody>
      </p:sp>
    </p:spTree>
    <p:extLst>
      <p:ext uri="{BB962C8B-B14F-4D97-AF65-F5344CB8AC3E}">
        <p14:creationId xmlns:p14="http://schemas.microsoft.com/office/powerpoint/2010/main" val="124823892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787400" y="679450"/>
            <a:ext cx="1169193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p:txBody>
      </p:sp>
      <p:pic>
        <p:nvPicPr>
          <p:cNvPr id="5" name="Imagem 4">
            <a:extLst>
              <a:ext uri="{FF2B5EF4-FFF2-40B4-BE49-F238E27FC236}">
                <a16:creationId xmlns:a16="http://schemas.microsoft.com/office/drawing/2014/main" id="{C95EE340-FC46-D535-8614-10697CA42B12}"/>
              </a:ext>
            </a:extLst>
          </p:cNvPr>
          <p:cNvPicPr>
            <a:picLocks noChangeAspect="1"/>
          </p:cNvPicPr>
          <p:nvPr/>
        </p:nvPicPr>
        <p:blipFill>
          <a:blip r:embed="rId4"/>
          <a:stretch>
            <a:fillRect/>
          </a:stretch>
        </p:blipFill>
        <p:spPr>
          <a:xfrm>
            <a:off x="1324046" y="2002889"/>
            <a:ext cx="10355120" cy="6144482"/>
          </a:xfrm>
          <a:prstGeom prst="rect">
            <a:avLst/>
          </a:prstGeom>
        </p:spPr>
      </p:pic>
    </p:spTree>
    <p:extLst>
      <p:ext uri="{BB962C8B-B14F-4D97-AF65-F5344CB8AC3E}">
        <p14:creationId xmlns:p14="http://schemas.microsoft.com/office/powerpoint/2010/main" val="91531527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939800" y="571229"/>
            <a:ext cx="11691937" cy="8353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Principais componentes das duas áreas funcionais de um processador:</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Área funcional de processamento:</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UAL – Unidade Lógica e Aritmética</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ACC (Acumulador – Armazena números a serem operadores pela ULA) e Registrador de dados</a:t>
            </a:r>
            <a:br>
              <a:rPr lang="pt-BR" altLang="pt-BR" sz="2800" dirty="0">
                <a:latin typeface="Arial" panose="020B0604020202020204" pitchFamily="34" charset="0"/>
                <a:cs typeface="Arial" panose="020B0604020202020204" pitchFamily="34" charset="0"/>
                <a:sym typeface="Arial" panose="020B0604020202020204" pitchFamily="34" charset="0"/>
              </a:rPr>
            </a:br>
            <a:endParaRPr lang="pt-BR" altLang="pt-BR" sz="2800" dirty="0">
              <a:latin typeface="Arial" panose="020B0604020202020204" pitchFamily="34" charset="0"/>
              <a:cs typeface="Arial" panose="020B0604020202020204" pitchFamily="34" charset="0"/>
              <a:sym typeface="Arial" panose="020B0604020202020204" pitchFamily="34" charset="0"/>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Área funciona de controle:</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UC – Unidade de Controle</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RI – Registrador de instrução</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Decodificador de instrução</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CI (PC – </a:t>
            </a:r>
            <a:r>
              <a:rPr lang="pt-BR" altLang="pt-BR" sz="2800" dirty="0" err="1">
                <a:latin typeface="Arial" panose="020B0604020202020204" pitchFamily="34" charset="0"/>
                <a:cs typeface="Arial" panose="020B0604020202020204" pitchFamily="34" charset="0"/>
                <a:sym typeface="Arial" panose="020B0604020202020204" pitchFamily="34" charset="0"/>
              </a:rPr>
              <a:t>Program</a:t>
            </a:r>
            <a:r>
              <a:rPr lang="pt-BR" altLang="pt-BR" sz="2800" dirty="0">
                <a:latin typeface="Arial" panose="020B0604020202020204" pitchFamily="34" charset="0"/>
                <a:cs typeface="Arial" panose="020B0604020202020204" pitchFamily="34" charset="0"/>
                <a:sym typeface="Arial" panose="020B0604020202020204" pitchFamily="34" charset="0"/>
              </a:rPr>
              <a:t> Counter)</a:t>
            </a:r>
          </a:p>
        </p:txBody>
      </p:sp>
    </p:spTree>
    <p:extLst>
      <p:ext uri="{BB962C8B-B14F-4D97-AF65-F5344CB8AC3E}">
        <p14:creationId xmlns:p14="http://schemas.microsoft.com/office/powerpoint/2010/main" val="154582249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092200" y="679450"/>
            <a:ext cx="11691937" cy="2536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REM (MAR) – Registrador de endereços de memória</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RDM (MBR) – Registrador de dados de memória</a:t>
            </a:r>
          </a:p>
        </p:txBody>
      </p:sp>
    </p:spTree>
    <p:extLst>
      <p:ext uri="{BB962C8B-B14F-4D97-AF65-F5344CB8AC3E}">
        <p14:creationId xmlns:p14="http://schemas.microsoft.com/office/powerpoint/2010/main" val="227821242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092200" y="679450"/>
            <a:ext cx="11691937" cy="2536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Função de processamento se encarrega de realizar as atividades relacionadas com a efetiva execução de uma operação.</a:t>
            </a:r>
          </a:p>
        </p:txBody>
      </p:sp>
      <p:pic>
        <p:nvPicPr>
          <p:cNvPr id="3" name="Imagem 2">
            <a:extLst>
              <a:ext uri="{FF2B5EF4-FFF2-40B4-BE49-F238E27FC236}">
                <a16:creationId xmlns:a16="http://schemas.microsoft.com/office/drawing/2014/main" id="{AE5E6A85-FED2-A608-09B2-46AD8BC3B12D}"/>
              </a:ext>
            </a:extLst>
          </p:cNvPr>
          <p:cNvPicPr>
            <a:picLocks noChangeAspect="1"/>
          </p:cNvPicPr>
          <p:nvPr/>
        </p:nvPicPr>
        <p:blipFill>
          <a:blip r:embed="rId4"/>
          <a:stretch>
            <a:fillRect/>
          </a:stretch>
        </p:blipFill>
        <p:spPr>
          <a:xfrm>
            <a:off x="2463800" y="3401129"/>
            <a:ext cx="7516274" cy="6335009"/>
          </a:xfrm>
          <a:prstGeom prst="rect">
            <a:avLst/>
          </a:prstGeom>
        </p:spPr>
      </p:pic>
    </p:spTree>
    <p:extLst>
      <p:ext uri="{BB962C8B-B14F-4D97-AF65-F5344CB8AC3E}">
        <p14:creationId xmlns:p14="http://schemas.microsoft.com/office/powerpoint/2010/main" val="151100689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092200" y="679450"/>
            <a:ext cx="11691937" cy="2536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Função de processamento se encarrega de realizar as atividades relacionadas com a efetiva execução de uma operação.</a:t>
            </a:r>
          </a:p>
        </p:txBody>
      </p:sp>
      <p:pic>
        <p:nvPicPr>
          <p:cNvPr id="4" name="Imagem 3">
            <a:extLst>
              <a:ext uri="{FF2B5EF4-FFF2-40B4-BE49-F238E27FC236}">
                <a16:creationId xmlns:a16="http://schemas.microsoft.com/office/drawing/2014/main" id="{CABEBE1A-A4D0-9ABD-B0DE-8E7E3286D86D}"/>
              </a:ext>
            </a:extLst>
          </p:cNvPr>
          <p:cNvPicPr>
            <a:picLocks noChangeAspect="1"/>
          </p:cNvPicPr>
          <p:nvPr/>
        </p:nvPicPr>
        <p:blipFill>
          <a:blip r:embed="rId4"/>
          <a:stretch>
            <a:fillRect/>
          </a:stretch>
        </p:blipFill>
        <p:spPr>
          <a:xfrm>
            <a:off x="1033532" y="3115339"/>
            <a:ext cx="10879068" cy="6620799"/>
          </a:xfrm>
          <a:prstGeom prst="rect">
            <a:avLst/>
          </a:prstGeom>
        </p:spPr>
      </p:pic>
    </p:spTree>
    <p:extLst>
      <p:ext uri="{BB962C8B-B14F-4D97-AF65-F5344CB8AC3E}">
        <p14:creationId xmlns:p14="http://schemas.microsoft.com/office/powerpoint/2010/main" val="342523171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965200" y="679450"/>
            <a:ext cx="11691937" cy="3182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Função de controle é exercida pelos componentes do processador que se encarregam das atividades de busca, interpretação e controle da execução das instruções.</a:t>
            </a:r>
          </a:p>
        </p:txBody>
      </p:sp>
      <p:pic>
        <p:nvPicPr>
          <p:cNvPr id="3" name="Imagem 2">
            <a:extLst>
              <a:ext uri="{FF2B5EF4-FFF2-40B4-BE49-F238E27FC236}">
                <a16:creationId xmlns:a16="http://schemas.microsoft.com/office/drawing/2014/main" id="{4D2BD6AB-ED85-23F9-5C57-6E7F77DFC3F1}"/>
              </a:ext>
            </a:extLst>
          </p:cNvPr>
          <p:cNvPicPr>
            <a:picLocks noChangeAspect="1"/>
          </p:cNvPicPr>
          <p:nvPr/>
        </p:nvPicPr>
        <p:blipFill>
          <a:blip r:embed="rId4"/>
          <a:stretch>
            <a:fillRect/>
          </a:stretch>
        </p:blipFill>
        <p:spPr>
          <a:xfrm>
            <a:off x="2844800" y="3807873"/>
            <a:ext cx="8769682" cy="5917823"/>
          </a:xfrm>
          <a:prstGeom prst="rect">
            <a:avLst/>
          </a:prstGeom>
        </p:spPr>
      </p:pic>
    </p:spTree>
    <p:extLst>
      <p:ext uri="{BB962C8B-B14F-4D97-AF65-F5344CB8AC3E}">
        <p14:creationId xmlns:p14="http://schemas.microsoft.com/office/powerpoint/2010/main" val="87603641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1011600"/>
            <a:ext cx="10275887" cy="706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Conceito de Localidade</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Programa executável tem instruções ordenadas sequencialmente</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Quando o programa executa, processador busca instruções sequencialmente em memória, exceto quando ocorre um loop ou comando de desvio, em que a sequência de acesso é alterada abruptamente.</a:t>
            </a:r>
          </a:p>
          <a:p>
            <a:pPr algn="l">
              <a:lnSpc>
                <a:spcPct val="150000"/>
              </a:lnSpc>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Principio de Localidade</a:t>
            </a:r>
          </a:p>
          <a:p>
            <a:pPr algn="l">
              <a:lnSpc>
                <a:spcPct val="150000"/>
              </a:lnSpc>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Localidade espacial</a:t>
            </a:r>
          </a:p>
          <a:p>
            <a:pPr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 Localidade temporal</a:t>
            </a:r>
          </a:p>
        </p:txBody>
      </p:sp>
    </p:spTree>
    <p:extLst>
      <p:ext uri="{BB962C8B-B14F-4D97-AF65-F5344CB8AC3E}">
        <p14:creationId xmlns:p14="http://schemas.microsoft.com/office/powerpoint/2010/main" val="20731397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913685" y="656912"/>
            <a:ext cx="1169193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p:txBody>
      </p:sp>
      <p:pic>
        <p:nvPicPr>
          <p:cNvPr id="4" name="Imagem 3">
            <a:extLst>
              <a:ext uri="{FF2B5EF4-FFF2-40B4-BE49-F238E27FC236}">
                <a16:creationId xmlns:a16="http://schemas.microsoft.com/office/drawing/2014/main" id="{96382D61-7649-54E8-E33A-CBCC57A427E0}"/>
              </a:ext>
            </a:extLst>
          </p:cNvPr>
          <p:cNvPicPr>
            <a:picLocks noChangeAspect="1"/>
          </p:cNvPicPr>
          <p:nvPr/>
        </p:nvPicPr>
        <p:blipFill>
          <a:blip r:embed="rId4"/>
          <a:stretch>
            <a:fillRect/>
          </a:stretch>
        </p:blipFill>
        <p:spPr>
          <a:xfrm>
            <a:off x="1147809" y="2480100"/>
            <a:ext cx="10707594" cy="6411220"/>
          </a:xfrm>
          <a:prstGeom prst="rect">
            <a:avLst/>
          </a:prstGeom>
        </p:spPr>
      </p:pic>
    </p:spTree>
    <p:extLst>
      <p:ext uri="{BB962C8B-B14F-4D97-AF65-F5344CB8AC3E}">
        <p14:creationId xmlns:p14="http://schemas.microsoft.com/office/powerpoint/2010/main" val="33736558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939800" y="871358"/>
            <a:ext cx="11691937" cy="6414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UAL – Unidade Lógica e Aritmética</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Dispositivo do processador que efetivamente executa as operações matemáticas com os dados:</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Soma, Subtração, Multiplicação, Divisão;</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Operação lógica AND;</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Operação lógica XOR;</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Deslocamentos</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Incrementos e Decrementos</a:t>
            </a:r>
          </a:p>
        </p:txBody>
      </p:sp>
    </p:spTree>
    <p:extLst>
      <p:ext uri="{BB962C8B-B14F-4D97-AF65-F5344CB8AC3E}">
        <p14:creationId xmlns:p14="http://schemas.microsoft.com/office/powerpoint/2010/main" val="74822077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939800" y="679450"/>
            <a:ext cx="11691937" cy="706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Registradores de Dados</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Para que um dado possa ser transferido para a UAL é necessário da utilização dos registradores para que seja possível armazenar brevemente esses valores.</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 quantidade de registradores vai depender da arquitetura implantada no sistema computacional.</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Registrador ACC – Acumulador (Registrador principal para armazenar dados para a UAL)</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Registrador genéricos R0 até Rn-1</a:t>
            </a:r>
          </a:p>
        </p:txBody>
      </p:sp>
    </p:spTree>
    <p:extLst>
      <p:ext uri="{BB962C8B-B14F-4D97-AF65-F5344CB8AC3E}">
        <p14:creationId xmlns:p14="http://schemas.microsoft.com/office/powerpoint/2010/main" val="396256138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55637" y="679450"/>
            <a:ext cx="11691937" cy="706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Tamanho da palavra</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Um dos elementos fundamentais para a capacidade de processamento do processador é o tamanho da palavra.</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 valor escolhido no projeto de fabricação do processador determinará o tamanho dos elementos ligados à área de processamento, a UAL e aos registradores de dados.</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Nos processadores mais antigos, como 8080/8085, 8086/8088, o tamanho da palavra tinha o mesmo tamanho dos barramentos externo de dados – BD</a:t>
            </a:r>
          </a:p>
        </p:txBody>
      </p:sp>
    </p:spTree>
    <p:extLst>
      <p:ext uri="{BB962C8B-B14F-4D97-AF65-F5344CB8AC3E}">
        <p14:creationId xmlns:p14="http://schemas.microsoft.com/office/powerpoint/2010/main" val="206692287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787400" y="884237"/>
            <a:ext cx="11691937" cy="5121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Com a inserção da memória cache interna aos processadores, tornou-se vantajoso buscar mais dados de cada vez das memórias externas ao processador. Desta forma, os barramentos de dados passaram a ter uma largura, em bits, maior que o tamanho da palavra, atualmente há barramentos com 128 bits.</a:t>
            </a:r>
          </a:p>
          <a:p>
            <a:pPr algn="l">
              <a:lnSpc>
                <a:spcPct val="150000"/>
              </a:lnSpc>
            </a:pPr>
            <a:endParaRPr lang="pt-BR" altLang="pt-BR" sz="2800" dirty="0">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61677440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863600" y="883164"/>
            <a:ext cx="11691937" cy="38289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Unidade de Controle</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Dispositivo mais complexo do processador, possui lógica necessário para realizar movimentação de dados e de instruções, através de sinais de controles.</a:t>
            </a:r>
          </a:p>
        </p:txBody>
      </p:sp>
    </p:spTree>
    <p:extLst>
      <p:ext uri="{BB962C8B-B14F-4D97-AF65-F5344CB8AC3E}">
        <p14:creationId xmlns:p14="http://schemas.microsoft.com/office/powerpoint/2010/main" val="29718796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863600" y="679450"/>
            <a:ext cx="11691937" cy="5767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err="1">
                <a:latin typeface="Arial" panose="020B0604020202020204" pitchFamily="34" charset="0"/>
                <a:cs typeface="Arial" panose="020B0604020202020204" pitchFamily="34" charset="0"/>
                <a:sym typeface="Arial" panose="020B0604020202020204" pitchFamily="34" charset="0"/>
              </a:rPr>
              <a:t>Clock</a:t>
            </a:r>
            <a:r>
              <a:rPr lang="pt-BR" altLang="pt-BR" sz="2800" dirty="0">
                <a:latin typeface="Arial" panose="020B0604020202020204" pitchFamily="34" charset="0"/>
                <a:cs typeface="Arial" panose="020B0604020202020204" pitchFamily="34" charset="0"/>
                <a:sym typeface="Arial" panose="020B0604020202020204" pitchFamily="34" charset="0"/>
              </a:rPr>
              <a:t> – O relógio</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Computadores são construídos através de circuitos digitais.</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Os circuitos mudam de estado (sinais lógicos) milhões de vezes por segundo entre pulso ALTO (1) e BAIXO (0).</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 relógio pode ser entendido como um dispositivo de controle, como um maestro em uma Orquesta, que sincroniza e cadencia a ação dos músicos.</a:t>
            </a:r>
          </a:p>
        </p:txBody>
      </p:sp>
      <p:pic>
        <p:nvPicPr>
          <p:cNvPr id="3" name="Imagem 2">
            <a:extLst>
              <a:ext uri="{FF2B5EF4-FFF2-40B4-BE49-F238E27FC236}">
                <a16:creationId xmlns:a16="http://schemas.microsoft.com/office/drawing/2014/main" id="{DD730FFA-AADE-C9D8-30D7-1554027AF59E}"/>
              </a:ext>
            </a:extLst>
          </p:cNvPr>
          <p:cNvPicPr>
            <a:picLocks noChangeAspect="1"/>
          </p:cNvPicPr>
          <p:nvPr/>
        </p:nvPicPr>
        <p:blipFill>
          <a:blip r:embed="rId4"/>
          <a:stretch>
            <a:fillRect/>
          </a:stretch>
        </p:blipFill>
        <p:spPr>
          <a:xfrm>
            <a:off x="3225800" y="5867400"/>
            <a:ext cx="9107171" cy="2667372"/>
          </a:xfrm>
          <a:prstGeom prst="rect">
            <a:avLst/>
          </a:prstGeom>
        </p:spPr>
      </p:pic>
    </p:spTree>
    <p:extLst>
      <p:ext uri="{BB962C8B-B14F-4D97-AF65-F5344CB8AC3E}">
        <p14:creationId xmlns:p14="http://schemas.microsoft.com/office/powerpoint/2010/main" val="165329695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863600" y="1002617"/>
            <a:ext cx="11691937" cy="5121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err="1">
                <a:latin typeface="Arial" panose="020B0604020202020204" pitchFamily="34" charset="0"/>
                <a:cs typeface="Arial" panose="020B0604020202020204" pitchFamily="34" charset="0"/>
                <a:sym typeface="Arial" panose="020B0604020202020204" pitchFamily="34" charset="0"/>
              </a:rPr>
              <a:t>Clock</a:t>
            </a:r>
            <a:r>
              <a:rPr lang="pt-BR" altLang="pt-BR" sz="2800" dirty="0">
                <a:latin typeface="Arial" panose="020B0604020202020204" pitchFamily="34" charset="0"/>
                <a:cs typeface="Arial" panose="020B0604020202020204" pitchFamily="34" charset="0"/>
                <a:sym typeface="Arial" panose="020B0604020202020204" pitchFamily="34" charset="0"/>
              </a:rPr>
              <a:t> – O relógio</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Frequência é a quantidade de ciclos por segundo de um relógio, sendo usualmente medida em Hertz (HZ) onde 1 HZ = 1 ciclo/s</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1000 Hz = 1kHz</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1000 kHz = 1.000.000 = 1 MHz</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1000 MHz = 1.000.000.000 = 1 GHz</a:t>
            </a:r>
          </a:p>
        </p:txBody>
      </p:sp>
    </p:spTree>
    <p:extLst>
      <p:ext uri="{BB962C8B-B14F-4D97-AF65-F5344CB8AC3E}">
        <p14:creationId xmlns:p14="http://schemas.microsoft.com/office/powerpoint/2010/main" val="22110053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863600" y="1002619"/>
            <a:ext cx="11691937" cy="5121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Registrador de Instrução (RI)</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Registrador que tem função especifica de armazenar a instrução a ser executada pelo processador.</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Ao iniciar-se o ciclo de instrução, a UC emite sinal de controle de modo que realize uma operação de leitura para buscar a instrução na memória.</a:t>
            </a:r>
          </a:p>
        </p:txBody>
      </p:sp>
    </p:spTree>
    <p:extLst>
      <p:ext uri="{BB962C8B-B14F-4D97-AF65-F5344CB8AC3E}">
        <p14:creationId xmlns:p14="http://schemas.microsoft.com/office/powerpoint/2010/main" val="236053456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55637" y="648326"/>
            <a:ext cx="11691937" cy="7706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Contador de instrução (CI)</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Registrador cuja função especifica é armazenar o endereço da próxima instrução a ser executada.</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Assim que a instrução é armazenada no RI, logo é armazenado no CI a próxima instrução que vai ser executada (endereço da instrução).</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 conteúdo do CI pode ser alterado:</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Sistematicamente, através de seu incremento automático</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Reset ou Boot do sistema</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Eventualmente através de instruções de desvio (Jump, IF-THEN-ELSE, WHILE-DO-WHILE)</a:t>
            </a:r>
          </a:p>
        </p:txBody>
      </p:sp>
    </p:spTree>
    <p:extLst>
      <p:ext uri="{BB962C8B-B14F-4D97-AF65-F5344CB8AC3E}">
        <p14:creationId xmlns:p14="http://schemas.microsoft.com/office/powerpoint/2010/main" val="85132282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49400" y="596987"/>
            <a:ext cx="10275887" cy="8353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Princípio da Localidade Espacial e Temporal</a:t>
            </a:r>
          </a:p>
          <a:p>
            <a:pPr algn="l"/>
            <a:endParaRPr lang="pt-BR" altLang="pt-BR" sz="1400" dirty="0">
              <a:solidFill>
                <a:srgbClr val="275D38"/>
              </a:solidFill>
            </a:endParaRP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Programas não são executados de modo que a MP seja acessada randomicamente como seu nome sugere (RAM);</a:t>
            </a: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Se um programa acessa uma palavra da memória, há uma boa probabilidade de que ele em breve acesse a mesma palavra novamente, este é o princípio da </a:t>
            </a:r>
            <a:r>
              <a:rPr lang="pt-BR" altLang="pt-BR" sz="2800" b="1" dirty="0">
                <a:solidFill>
                  <a:schemeClr val="tx1"/>
                </a:solidFill>
                <a:latin typeface="Arial" panose="020B0604020202020204" pitchFamily="34" charset="0"/>
                <a:cs typeface="Arial" panose="020B0604020202020204" pitchFamily="34" charset="0"/>
                <a:sym typeface="Arial" panose="020B0604020202020204" pitchFamily="34" charset="0"/>
              </a:rPr>
              <a:t>localidade temporal</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a:t>
            </a: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E se ele acessa uma palavra da memória, há uma boa probabilidade de que o acesso seguinte seja uma palavra subsequente ou de endereço adjacente àquela palavra que ele acabou de acessar, neste caso, trata-se da modalidade </a:t>
            </a:r>
            <a:r>
              <a:rPr lang="pt-BR" altLang="pt-BR" sz="2800" b="1" dirty="0">
                <a:solidFill>
                  <a:schemeClr val="tx1"/>
                </a:solidFill>
                <a:latin typeface="Arial" panose="020B0604020202020204" pitchFamily="34" charset="0"/>
                <a:cs typeface="Arial" panose="020B0604020202020204" pitchFamily="34" charset="0"/>
                <a:sym typeface="Arial" panose="020B0604020202020204" pitchFamily="34" charset="0"/>
              </a:rPr>
              <a:t>localidade espacial</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a:t>
            </a:r>
          </a:p>
        </p:txBody>
      </p:sp>
    </p:spTree>
    <p:extLst>
      <p:ext uri="{BB962C8B-B14F-4D97-AF65-F5344CB8AC3E}">
        <p14:creationId xmlns:p14="http://schemas.microsoft.com/office/powerpoint/2010/main" val="4262653133"/>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55637" y="671937"/>
            <a:ext cx="11691937" cy="4475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Decodificador de instrução</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Dispositivo utilizado para identificar qual operação será realizada, correlacionado a instrução cujo código de operação foi decodificado.</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Decodifica a instrução de máquina, cada instrução tem um valor próprio e um código de operação.</a:t>
            </a:r>
          </a:p>
        </p:txBody>
      </p:sp>
    </p:spTree>
    <p:extLst>
      <p:ext uri="{BB962C8B-B14F-4D97-AF65-F5344CB8AC3E}">
        <p14:creationId xmlns:p14="http://schemas.microsoft.com/office/powerpoint/2010/main" val="1602210618"/>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787400" y="692150"/>
            <a:ext cx="11691937" cy="38289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Registradores de Dados de Memória – RDM/MBR e Registrador de Endereços de Memória - REM</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São registradores utilizados pelo processador e memória para comunicação e transferência de informações.</a:t>
            </a:r>
          </a:p>
        </p:txBody>
      </p:sp>
    </p:spTree>
    <p:extLst>
      <p:ext uri="{BB962C8B-B14F-4D97-AF65-F5344CB8AC3E}">
        <p14:creationId xmlns:p14="http://schemas.microsoft.com/office/powerpoint/2010/main" val="157575994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711200" y="679450"/>
            <a:ext cx="11691937" cy="6414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Instruções de Máquina</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Uma instrução de máquina é a formalização de uma operação básica, simples ou primitiva que o hardware é capaz de realizar diretamente.</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Por exemplo uma ULA capaz de somar ou de multiplicar dois números.</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X = A + B * C</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Neste caso primeiro tem que ser executado:</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T = B * C, onde T é um local temporário de armazenamento</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Em seguida:</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X = A + T</a:t>
            </a:r>
          </a:p>
        </p:txBody>
      </p:sp>
    </p:spTree>
    <p:extLst>
      <p:ext uri="{BB962C8B-B14F-4D97-AF65-F5344CB8AC3E}">
        <p14:creationId xmlns:p14="http://schemas.microsoft.com/office/powerpoint/2010/main" val="128235025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55637" y="679450"/>
            <a:ext cx="11691937" cy="7706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Linguagem Assembly</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Antes do surgimento direto das linguagens de programação os computadores eram programados apenas utilizando 0 e 1s, denominada linguagem de máquina.</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Com a evolução dos sistemas, foi necessário a criação de linguagens de alto nível para auxiliar o programador a criar instruções para a máquina realizar, tais como, </a:t>
            </a:r>
            <a:r>
              <a:rPr lang="pt-BR" altLang="pt-BR" sz="2800" dirty="0" err="1">
                <a:latin typeface="Arial" panose="020B0604020202020204" pitchFamily="34" charset="0"/>
                <a:cs typeface="Arial" panose="020B0604020202020204" pitchFamily="34" charset="0"/>
                <a:sym typeface="Arial" panose="020B0604020202020204" pitchFamily="34" charset="0"/>
              </a:rPr>
              <a:t>Cobol</a:t>
            </a:r>
            <a:r>
              <a:rPr lang="pt-BR" altLang="pt-BR" sz="2800" dirty="0">
                <a:latin typeface="Arial" panose="020B0604020202020204" pitchFamily="34" charset="0"/>
                <a:cs typeface="Arial" panose="020B0604020202020204" pitchFamily="34" charset="0"/>
                <a:sym typeface="Arial" panose="020B0604020202020204" pitchFamily="34" charset="0"/>
              </a:rPr>
              <a:t>, Pascal, C etc.</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 linguagem </a:t>
            </a:r>
            <a:r>
              <a:rPr lang="pt-BR" altLang="pt-BR" sz="2800" dirty="0" err="1">
                <a:latin typeface="Arial" panose="020B0604020202020204" pitchFamily="34" charset="0"/>
                <a:cs typeface="Arial" panose="020B0604020202020204" pitchFamily="34" charset="0"/>
                <a:sym typeface="Arial" panose="020B0604020202020204" pitchFamily="34" charset="0"/>
              </a:rPr>
              <a:t>assembly</a:t>
            </a:r>
            <a:r>
              <a:rPr lang="pt-BR" altLang="pt-BR" sz="2800" dirty="0">
                <a:latin typeface="Arial" panose="020B0604020202020204" pitchFamily="34" charset="0"/>
                <a:cs typeface="Arial" panose="020B0604020202020204" pitchFamily="34" charset="0"/>
                <a:sym typeface="Arial" panose="020B0604020202020204" pitchFamily="34" charset="0"/>
              </a:rPr>
              <a:t> é um linguagem de baixo nível, onde está relacionado em 1 para 1 com a linguagem de máquina e torna-se a execução do código muito mais rápido do que uma linguagem de alto nível.</a:t>
            </a:r>
          </a:p>
        </p:txBody>
      </p:sp>
    </p:spTree>
    <p:extLst>
      <p:ext uri="{BB962C8B-B14F-4D97-AF65-F5344CB8AC3E}">
        <p14:creationId xmlns:p14="http://schemas.microsoft.com/office/powerpoint/2010/main" val="314491069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55637" y="1002618"/>
            <a:ext cx="11691937" cy="706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Linguagem Assembly</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Na linguagem </a:t>
            </a:r>
            <a:r>
              <a:rPr lang="pt-BR" altLang="pt-BR" sz="2800" dirty="0" err="1">
                <a:latin typeface="Arial" panose="020B0604020202020204" pitchFamily="34" charset="0"/>
                <a:cs typeface="Arial" panose="020B0604020202020204" pitchFamily="34" charset="0"/>
                <a:sym typeface="Arial" panose="020B0604020202020204" pitchFamily="34" charset="0"/>
              </a:rPr>
              <a:t>assembly</a:t>
            </a:r>
            <a:r>
              <a:rPr lang="pt-BR" altLang="pt-BR" sz="2800" dirty="0">
                <a:latin typeface="Arial" panose="020B0604020202020204" pitchFamily="34" charset="0"/>
                <a:cs typeface="Arial" panose="020B0604020202020204" pitchFamily="34" charset="0"/>
                <a:sym typeface="Arial" panose="020B0604020202020204" pitchFamily="34" charset="0"/>
              </a:rPr>
              <a:t> utilizando as instruções de máquina disponibilizadas pela arquitetura do processador, tais como,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ADD - Adição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SUB – Subtração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MUL - Multiplicação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HLT – Parada de execução do processador</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MOV – Movimentação/Transferência de dados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Registradores (EAX, EBX, ECX, EDX etc..)</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JMP - Desvios</a:t>
            </a:r>
          </a:p>
        </p:txBody>
      </p:sp>
    </p:spTree>
    <p:extLst>
      <p:ext uri="{BB962C8B-B14F-4D97-AF65-F5344CB8AC3E}">
        <p14:creationId xmlns:p14="http://schemas.microsoft.com/office/powerpoint/2010/main" val="115064461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55637" y="713794"/>
            <a:ext cx="1169193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Processadores</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Linguagem Assembly</a:t>
            </a:r>
          </a:p>
          <a:p>
            <a:pPr algn="l"/>
            <a:endParaRPr lang="pt-BR" altLang="pt-BR" sz="1400" dirty="0">
              <a:solidFill>
                <a:srgbClr val="275D38"/>
              </a:solidFill>
            </a:endParaRPr>
          </a:p>
        </p:txBody>
      </p:sp>
      <p:pic>
        <p:nvPicPr>
          <p:cNvPr id="3" name="Imagem 2">
            <a:extLst>
              <a:ext uri="{FF2B5EF4-FFF2-40B4-BE49-F238E27FC236}">
                <a16:creationId xmlns:a16="http://schemas.microsoft.com/office/drawing/2014/main" id="{42143466-A0DA-D08F-B986-B111325CC1CC}"/>
              </a:ext>
            </a:extLst>
          </p:cNvPr>
          <p:cNvPicPr>
            <a:picLocks noChangeAspect="1"/>
          </p:cNvPicPr>
          <p:nvPr/>
        </p:nvPicPr>
        <p:blipFill>
          <a:blip r:embed="rId4"/>
          <a:stretch>
            <a:fillRect/>
          </a:stretch>
        </p:blipFill>
        <p:spPr>
          <a:xfrm>
            <a:off x="1177182" y="2657165"/>
            <a:ext cx="10650436" cy="4439270"/>
          </a:xfrm>
          <a:prstGeom prst="rect">
            <a:avLst/>
          </a:prstGeom>
        </p:spPr>
      </p:pic>
    </p:spTree>
    <p:extLst>
      <p:ext uri="{BB962C8B-B14F-4D97-AF65-F5344CB8AC3E}">
        <p14:creationId xmlns:p14="http://schemas.microsoft.com/office/powerpoint/2010/main" val="366532074"/>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168400" y="648326"/>
            <a:ext cx="10275887" cy="6414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Pipeline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Descrição do processo</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 controle em pipeline ou técnica de </a:t>
            </a:r>
            <a:r>
              <a:rPr lang="pt-BR" altLang="pt-BR" sz="2800" dirty="0" err="1">
                <a:latin typeface="Arial" panose="020B0604020202020204" pitchFamily="34" charset="0"/>
                <a:cs typeface="Arial" panose="020B0604020202020204" pitchFamily="34" charset="0"/>
                <a:sym typeface="Arial" panose="020B0604020202020204" pitchFamily="34" charset="0"/>
              </a:rPr>
              <a:t>pipelining</a:t>
            </a:r>
            <a:r>
              <a:rPr lang="pt-BR" altLang="pt-BR" sz="2800" dirty="0">
                <a:latin typeface="Arial" panose="020B0604020202020204" pitchFamily="34" charset="0"/>
                <a:cs typeface="Arial" panose="020B0604020202020204" pitchFamily="34" charset="0"/>
                <a:sym typeface="Arial" panose="020B0604020202020204" pitchFamily="34" charset="0"/>
              </a:rPr>
              <a:t> é também utilizada na execução dos ciclos de instrução dos processadores.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 primeiro microprocessador a utilizar esta metodologia foi o </a:t>
            </a:r>
            <a:r>
              <a:rPr lang="pt-BR" altLang="pt-BR" sz="2800" dirty="0" err="1">
                <a:latin typeface="Arial" panose="020B0604020202020204" pitchFamily="34" charset="0"/>
                <a:cs typeface="Arial" panose="020B0604020202020204" pitchFamily="34" charset="0"/>
                <a:sym typeface="Arial" panose="020B0604020202020204" pitchFamily="34" charset="0"/>
              </a:rPr>
              <a:t>intel</a:t>
            </a:r>
            <a:r>
              <a:rPr lang="pt-BR" altLang="pt-BR" sz="2800" dirty="0">
                <a:latin typeface="Arial" panose="020B0604020202020204" pitchFamily="34" charset="0"/>
                <a:cs typeface="Arial" panose="020B0604020202020204" pitchFamily="34" charset="0"/>
                <a:sym typeface="Arial" panose="020B0604020202020204" pitchFamily="34" charset="0"/>
              </a:rPr>
              <a:t> 8086/8088, dividindo o ciclo de instrução em dois estágios: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Busca de instrução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Execução da operação (UAL, Dados, UC, etc.)</a:t>
            </a:r>
          </a:p>
        </p:txBody>
      </p:sp>
    </p:spTree>
    <p:extLst>
      <p:ext uri="{BB962C8B-B14F-4D97-AF65-F5344CB8AC3E}">
        <p14:creationId xmlns:p14="http://schemas.microsoft.com/office/powerpoint/2010/main" val="4012478015"/>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092200" y="679450"/>
            <a:ext cx="1027588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Pipeline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Descrição do processo</a:t>
            </a:r>
          </a:p>
          <a:p>
            <a:pPr algn="l"/>
            <a:endParaRPr lang="pt-BR" altLang="pt-BR" sz="1400" dirty="0">
              <a:solidFill>
                <a:srgbClr val="275D38"/>
              </a:solidFill>
            </a:endParaRPr>
          </a:p>
        </p:txBody>
      </p:sp>
      <p:pic>
        <p:nvPicPr>
          <p:cNvPr id="3" name="Imagem 2">
            <a:extLst>
              <a:ext uri="{FF2B5EF4-FFF2-40B4-BE49-F238E27FC236}">
                <a16:creationId xmlns:a16="http://schemas.microsoft.com/office/drawing/2014/main" id="{D1D5A43A-A202-2132-E3F7-E53F2BE1C7A4}"/>
              </a:ext>
            </a:extLst>
          </p:cNvPr>
          <p:cNvPicPr>
            <a:picLocks noChangeAspect="1"/>
          </p:cNvPicPr>
          <p:nvPr/>
        </p:nvPicPr>
        <p:blipFill>
          <a:blip r:embed="rId4"/>
          <a:stretch>
            <a:fillRect/>
          </a:stretch>
        </p:blipFill>
        <p:spPr>
          <a:xfrm>
            <a:off x="1000944" y="2361849"/>
            <a:ext cx="11002911" cy="5029902"/>
          </a:xfrm>
          <a:prstGeom prst="rect">
            <a:avLst/>
          </a:prstGeom>
        </p:spPr>
      </p:pic>
    </p:spTree>
    <p:extLst>
      <p:ext uri="{BB962C8B-B14F-4D97-AF65-F5344CB8AC3E}">
        <p14:creationId xmlns:p14="http://schemas.microsoft.com/office/powerpoint/2010/main" val="2648884638"/>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092200" y="679450"/>
            <a:ext cx="1027588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Pipeline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Descrição do processo</a:t>
            </a:r>
          </a:p>
          <a:p>
            <a:pPr algn="l"/>
            <a:endParaRPr lang="pt-BR" altLang="pt-BR" sz="1400" dirty="0">
              <a:solidFill>
                <a:srgbClr val="275D38"/>
              </a:solidFill>
            </a:endParaRPr>
          </a:p>
        </p:txBody>
      </p:sp>
      <p:pic>
        <p:nvPicPr>
          <p:cNvPr id="4" name="Imagem 3">
            <a:extLst>
              <a:ext uri="{FF2B5EF4-FFF2-40B4-BE49-F238E27FC236}">
                <a16:creationId xmlns:a16="http://schemas.microsoft.com/office/drawing/2014/main" id="{94AC9000-760B-2E99-44FE-7AA1C6CADAAE}"/>
              </a:ext>
            </a:extLst>
          </p:cNvPr>
          <p:cNvPicPr>
            <a:picLocks noChangeAspect="1"/>
          </p:cNvPicPr>
          <p:nvPr/>
        </p:nvPicPr>
        <p:blipFill>
          <a:blip r:embed="rId4"/>
          <a:stretch>
            <a:fillRect/>
          </a:stretch>
        </p:blipFill>
        <p:spPr>
          <a:xfrm>
            <a:off x="934260" y="2428533"/>
            <a:ext cx="11136279" cy="4896533"/>
          </a:xfrm>
          <a:prstGeom prst="rect">
            <a:avLst/>
          </a:prstGeom>
        </p:spPr>
      </p:pic>
    </p:spTree>
    <p:extLst>
      <p:ext uri="{BB962C8B-B14F-4D97-AF65-F5344CB8AC3E}">
        <p14:creationId xmlns:p14="http://schemas.microsoft.com/office/powerpoint/2010/main" val="362219503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168400" y="490649"/>
            <a:ext cx="10275887" cy="7706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Pipeline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Descrição do processo</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Linha de montagem (pipeline) tiver mais estágios, tendência é, aumentar a concorrência (quantidade de instruções simultaneamente em execução), reduzindo o período de tempo para completar as instruções e aumentando o desempenho do sistema global.</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Processador Intel 80486 possuía 5 estágios de pipeline:</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Buscar Instrução; Decodificação (parte 1); Decodificação (parte 2); Execução e Escrita do resultado.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Alguns modelos tem 20 estágios pipeline e outros até 31 estágios.</a:t>
            </a:r>
          </a:p>
        </p:txBody>
      </p:sp>
    </p:spTree>
    <p:extLst>
      <p:ext uri="{BB962C8B-B14F-4D97-AF65-F5344CB8AC3E}">
        <p14:creationId xmlns:p14="http://schemas.microsoft.com/office/powerpoint/2010/main" val="122739944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1" y="786236"/>
            <a:ext cx="10275887" cy="18899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Localidade Espacial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Princípio da Localidade Espacial</a:t>
            </a:r>
            <a:endPar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endParaRPr>
          </a:p>
        </p:txBody>
      </p:sp>
      <p:pic>
        <p:nvPicPr>
          <p:cNvPr id="3" name="Imagem 2">
            <a:extLst>
              <a:ext uri="{FF2B5EF4-FFF2-40B4-BE49-F238E27FC236}">
                <a16:creationId xmlns:a16="http://schemas.microsoft.com/office/drawing/2014/main" id="{2626C44E-0958-A3C7-304B-9E856E193977}"/>
              </a:ext>
            </a:extLst>
          </p:cNvPr>
          <p:cNvPicPr>
            <a:picLocks noChangeAspect="1"/>
          </p:cNvPicPr>
          <p:nvPr/>
        </p:nvPicPr>
        <p:blipFill>
          <a:blip r:embed="rId4"/>
          <a:stretch>
            <a:fillRect/>
          </a:stretch>
        </p:blipFill>
        <p:spPr>
          <a:xfrm>
            <a:off x="1643176" y="2593087"/>
            <a:ext cx="9716856" cy="6363588"/>
          </a:xfrm>
          <a:prstGeom prst="rect">
            <a:avLst/>
          </a:prstGeom>
        </p:spPr>
      </p:pic>
    </p:spTree>
    <p:extLst>
      <p:ext uri="{BB962C8B-B14F-4D97-AF65-F5344CB8AC3E}">
        <p14:creationId xmlns:p14="http://schemas.microsoft.com/office/powerpoint/2010/main" val="4089445691"/>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092200" y="884237"/>
            <a:ext cx="1027588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Pipeline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Descrição do processo</a:t>
            </a:r>
          </a:p>
          <a:p>
            <a:pPr algn="l"/>
            <a:endParaRPr lang="pt-BR" altLang="pt-BR" sz="1400" dirty="0">
              <a:solidFill>
                <a:srgbClr val="275D38"/>
              </a:solidFill>
            </a:endParaRPr>
          </a:p>
        </p:txBody>
      </p:sp>
      <p:pic>
        <p:nvPicPr>
          <p:cNvPr id="3" name="Imagem 2">
            <a:extLst>
              <a:ext uri="{FF2B5EF4-FFF2-40B4-BE49-F238E27FC236}">
                <a16:creationId xmlns:a16="http://schemas.microsoft.com/office/drawing/2014/main" id="{38E6B818-1A52-D132-C78E-AA46ADFFEE7F}"/>
              </a:ext>
            </a:extLst>
          </p:cNvPr>
          <p:cNvPicPr>
            <a:picLocks noChangeAspect="1"/>
          </p:cNvPicPr>
          <p:nvPr/>
        </p:nvPicPr>
        <p:blipFill>
          <a:blip r:embed="rId4"/>
          <a:stretch>
            <a:fillRect/>
          </a:stretch>
        </p:blipFill>
        <p:spPr>
          <a:xfrm>
            <a:off x="871545" y="2133600"/>
            <a:ext cx="11260121" cy="6668431"/>
          </a:xfrm>
          <a:prstGeom prst="rect">
            <a:avLst/>
          </a:prstGeom>
        </p:spPr>
      </p:pic>
    </p:spTree>
    <p:extLst>
      <p:ext uri="{BB962C8B-B14F-4D97-AF65-F5344CB8AC3E}">
        <p14:creationId xmlns:p14="http://schemas.microsoft.com/office/powerpoint/2010/main" val="368420003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244600" y="752511"/>
            <a:ext cx="10275887" cy="2536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Pipeline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Tipos de pipeline</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Pipelines de instruções (Exemplos anteriores)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Pipelines de operação aritmética.</a:t>
            </a:r>
          </a:p>
        </p:txBody>
      </p:sp>
    </p:spTree>
    <p:extLst>
      <p:ext uri="{BB962C8B-B14F-4D97-AF65-F5344CB8AC3E}">
        <p14:creationId xmlns:p14="http://schemas.microsoft.com/office/powerpoint/2010/main" val="250676822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168400" y="679450"/>
            <a:ext cx="10275887" cy="5767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Pipeline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Tipos de pipeline – Pipeline de operação aritmética</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Pipelines para operações aritméticas são construídos em processadores para melhorar o desempenho de unidades de cálculo que realizam complexas operações aritméticas.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Soma, subtração, multiplicação e divisão de números representados em ponto flutuante.</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Unidades especializadas, FPU – </a:t>
            </a:r>
            <a:r>
              <a:rPr lang="pt-BR" altLang="pt-BR" sz="2800" dirty="0" err="1">
                <a:latin typeface="Arial" panose="020B0604020202020204" pitchFamily="34" charset="0"/>
                <a:cs typeface="Arial" panose="020B0604020202020204" pitchFamily="34" charset="0"/>
                <a:sym typeface="Arial" panose="020B0604020202020204" pitchFamily="34" charset="0"/>
              </a:rPr>
              <a:t>Float</a:t>
            </a:r>
            <a:r>
              <a:rPr lang="pt-BR" altLang="pt-BR" sz="2800" dirty="0">
                <a:latin typeface="Arial" panose="020B0604020202020204" pitchFamily="34" charset="0"/>
                <a:cs typeface="Arial" panose="020B0604020202020204" pitchFamily="34" charset="0"/>
                <a:sym typeface="Arial" panose="020B0604020202020204" pitchFamily="34" charset="0"/>
              </a:rPr>
              <a:t> Point Unit (Unidade de ponto flutuante)</a:t>
            </a:r>
          </a:p>
        </p:txBody>
      </p:sp>
    </p:spTree>
    <p:extLst>
      <p:ext uri="{BB962C8B-B14F-4D97-AF65-F5344CB8AC3E}">
        <p14:creationId xmlns:p14="http://schemas.microsoft.com/office/powerpoint/2010/main" val="3417365996"/>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168400" y="679450"/>
            <a:ext cx="10275887" cy="5121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Pipeline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Problemas do Pipeline</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 utilização da metodologia de linha de montagem (pipeline), aumenta o desempenho dos processadores em face do emprego de estrutura concorrentes.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Porém esta concorrência acarreta diversas dificuldades e problemas ao projetistas de processadores, os quais precisam ser analisados e solucionados na implementação.</a:t>
            </a:r>
          </a:p>
        </p:txBody>
      </p:sp>
    </p:spTree>
    <p:extLst>
      <p:ext uri="{BB962C8B-B14F-4D97-AF65-F5344CB8AC3E}">
        <p14:creationId xmlns:p14="http://schemas.microsoft.com/office/powerpoint/2010/main" val="481494436"/>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168400" y="727985"/>
            <a:ext cx="10275887" cy="38289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Pipeline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Problemas do Pipeline</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Existem 3 tipos de problemas: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Problema durante a busca das instruções;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Problema de gargalo em um estágio de pipeline;</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Problema de execução de uma instrução.</a:t>
            </a:r>
          </a:p>
        </p:txBody>
      </p:sp>
    </p:spTree>
    <p:extLst>
      <p:ext uri="{BB962C8B-B14F-4D97-AF65-F5344CB8AC3E}">
        <p14:creationId xmlns:p14="http://schemas.microsoft.com/office/powerpoint/2010/main" val="1079903144"/>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675157"/>
            <a:ext cx="10275887" cy="5121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Pipeline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Problemas do Pipeline – Busca de instruções</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Buffer é um espaço de memória física (RAM) reservada para armazenar dados temporários, a utilização do buffer está diretamente relacionada entre a diferença da velocidade dos dados de entrada x velocidade de processamento dos dados.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Não confunda Buffer com Cache, podem até ser semelhantes, mas a finalidade e estrutura são outra.</a:t>
            </a:r>
          </a:p>
        </p:txBody>
      </p:sp>
    </p:spTree>
    <p:extLst>
      <p:ext uri="{BB962C8B-B14F-4D97-AF65-F5344CB8AC3E}">
        <p14:creationId xmlns:p14="http://schemas.microsoft.com/office/powerpoint/2010/main" val="1234501215"/>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675157"/>
            <a:ext cx="10275887" cy="5121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Pipeline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Problemas do Pipeline – Busca de instruções</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Buffer é um espaço de memória física (RAM) reservada para armazenar dados temporários, a utilização do buffer está diretamente relacionada entre a diferença da velocidade dos dados de entrada x velocidade de processamento dos dados.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Não confunda Buffer com Cache, podem até ser semelhantes, mas a finalidade e estrutura são outra.</a:t>
            </a:r>
          </a:p>
        </p:txBody>
      </p:sp>
    </p:spTree>
    <p:extLst>
      <p:ext uri="{BB962C8B-B14F-4D97-AF65-F5344CB8AC3E}">
        <p14:creationId xmlns:p14="http://schemas.microsoft.com/office/powerpoint/2010/main" val="4061853421"/>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544311"/>
            <a:ext cx="10275887" cy="706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Pipeline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Problemas do Pipeline – Gargalo em estágio de pipeline</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Existe a possibilidade de ocorrer gargalo em um estágio, que leva o tempo de execução longo demais. Este fato acarreta a espera em estágios precedentes, e o restante do pipeline vai engarrafando.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Semelhante ao um engarrafamento de transito de uma cidade, quando ocorre um acidente que atrasa o fluxo e com o tempo vai estendendo o engarrafamento.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Possível solução é dividir o estágio em mais partes (consome mais recursos, como (buffer ou </a:t>
            </a:r>
            <a:r>
              <a:rPr lang="pt-BR" altLang="pt-BR" sz="2800" dirty="0" err="1">
                <a:latin typeface="Arial" panose="020B0604020202020204" pitchFamily="34" charset="0"/>
                <a:cs typeface="Arial" panose="020B0604020202020204" pitchFamily="34" charset="0"/>
                <a:sym typeface="Arial" panose="020B0604020202020204" pitchFamily="34" charset="0"/>
              </a:rPr>
              <a:t>latch</a:t>
            </a:r>
            <a:r>
              <a:rPr lang="pt-BR" altLang="pt-BR" sz="2800" dirty="0">
                <a:latin typeface="Arial" panose="020B0604020202020204" pitchFamily="34" charset="0"/>
                <a:cs typeface="Arial" panose="020B0604020202020204" pitchFamily="34" charset="0"/>
                <a:sym typeface="Arial" panose="020B0604020202020204" pitchFamily="34" charset="0"/>
              </a:rPr>
              <a:t> etc.)</a:t>
            </a:r>
          </a:p>
        </p:txBody>
      </p:sp>
    </p:spTree>
    <p:extLst>
      <p:ext uri="{BB962C8B-B14F-4D97-AF65-F5344CB8AC3E}">
        <p14:creationId xmlns:p14="http://schemas.microsoft.com/office/powerpoint/2010/main" val="351608279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244600" y="520700"/>
            <a:ext cx="10275887" cy="6414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Pipeline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Problemas do Pipeline – Execução de uma instrução</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Trata-se do problema gerado pelo fato de uma determinada instrução entrar no pipeline e não poder ser executada por alguma razão. Este tipo de problema é denominado como </a:t>
            </a:r>
            <a:r>
              <a:rPr lang="pt-BR" altLang="pt-BR" sz="2800" dirty="0" err="1">
                <a:latin typeface="Arial" panose="020B0604020202020204" pitchFamily="34" charset="0"/>
                <a:cs typeface="Arial" panose="020B0604020202020204" pitchFamily="34" charset="0"/>
                <a:sym typeface="Arial" panose="020B0604020202020204" pitchFamily="34" charset="0"/>
              </a:rPr>
              <a:t>hazard</a:t>
            </a:r>
            <a:r>
              <a:rPr lang="pt-BR" altLang="pt-BR" sz="2800" dirty="0">
                <a:latin typeface="Arial" panose="020B0604020202020204" pitchFamily="34" charset="0"/>
                <a:cs typeface="Arial" panose="020B0604020202020204" pitchFamily="34" charset="0"/>
                <a:sym typeface="Arial" panose="020B0604020202020204" pitchFamily="34" charset="0"/>
              </a:rPr>
              <a:t>.</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Há três tipos de </a:t>
            </a:r>
            <a:r>
              <a:rPr lang="pt-BR" altLang="pt-BR" sz="2800" dirty="0" err="1">
                <a:latin typeface="Arial" panose="020B0604020202020204" pitchFamily="34" charset="0"/>
                <a:cs typeface="Arial" panose="020B0604020202020204" pitchFamily="34" charset="0"/>
                <a:sym typeface="Arial" panose="020B0604020202020204" pitchFamily="34" charset="0"/>
              </a:rPr>
              <a:t>hazards</a:t>
            </a:r>
            <a:r>
              <a:rPr lang="pt-BR" altLang="pt-BR" sz="2800" dirty="0">
                <a:latin typeface="Arial" panose="020B0604020202020204" pitchFamily="34" charset="0"/>
                <a:cs typeface="Arial" panose="020B0604020202020204" pitchFamily="34" charset="0"/>
                <a:sym typeface="Arial" panose="020B0604020202020204" pitchFamily="34" charset="0"/>
              </a:rPr>
              <a:t> que podem ser comentados:</a:t>
            </a:r>
          </a:p>
          <a:p>
            <a:pPr marL="285750" indent="-285750" algn="just">
              <a:lnSpc>
                <a:spcPct val="150000"/>
              </a:lnSpc>
              <a:buFont typeface="Arial" panose="020B0604020202020204" pitchFamily="34" charset="0"/>
              <a:buChar char="•"/>
            </a:pPr>
            <a:r>
              <a:rPr lang="pt-BR" altLang="pt-BR" sz="2800" dirty="0" err="1">
                <a:latin typeface="Arial" panose="020B0604020202020204" pitchFamily="34" charset="0"/>
                <a:cs typeface="Arial" panose="020B0604020202020204" pitchFamily="34" charset="0"/>
                <a:sym typeface="Arial" panose="020B0604020202020204" pitchFamily="34" charset="0"/>
              </a:rPr>
              <a:t>Hazard</a:t>
            </a:r>
            <a:r>
              <a:rPr lang="pt-BR" altLang="pt-BR" sz="2800" dirty="0">
                <a:latin typeface="Arial" panose="020B0604020202020204" pitchFamily="34" charset="0"/>
                <a:cs typeface="Arial" panose="020B0604020202020204" pitchFamily="34" charset="0"/>
                <a:sym typeface="Arial" panose="020B0604020202020204" pitchFamily="34" charset="0"/>
              </a:rPr>
              <a:t> Estrutural</a:t>
            </a:r>
          </a:p>
          <a:p>
            <a:pPr marL="285750" indent="-285750" algn="just">
              <a:lnSpc>
                <a:spcPct val="150000"/>
              </a:lnSpc>
              <a:buFont typeface="Arial" panose="020B0604020202020204" pitchFamily="34" charset="0"/>
              <a:buChar char="•"/>
            </a:pPr>
            <a:r>
              <a:rPr lang="pt-BR" altLang="pt-BR" sz="2800" dirty="0" err="1">
                <a:latin typeface="Arial" panose="020B0604020202020204" pitchFamily="34" charset="0"/>
                <a:cs typeface="Arial" panose="020B0604020202020204" pitchFamily="34" charset="0"/>
                <a:sym typeface="Arial" panose="020B0604020202020204" pitchFamily="34" charset="0"/>
              </a:rPr>
              <a:t>Hazard</a:t>
            </a:r>
            <a:r>
              <a:rPr lang="pt-BR" altLang="pt-BR" sz="2800" dirty="0">
                <a:latin typeface="Arial" panose="020B0604020202020204" pitchFamily="34" charset="0"/>
                <a:cs typeface="Arial" panose="020B0604020202020204" pitchFamily="34" charset="0"/>
                <a:sym typeface="Arial" panose="020B0604020202020204" pitchFamily="34" charset="0"/>
              </a:rPr>
              <a:t> de Dados</a:t>
            </a:r>
          </a:p>
          <a:p>
            <a:pPr marL="285750" indent="-285750" algn="just">
              <a:lnSpc>
                <a:spcPct val="150000"/>
              </a:lnSpc>
              <a:buFont typeface="Arial" panose="020B0604020202020204" pitchFamily="34" charset="0"/>
              <a:buChar char="•"/>
            </a:pPr>
            <a:r>
              <a:rPr lang="pt-BR" altLang="pt-BR" sz="2800" dirty="0" err="1">
                <a:latin typeface="Arial" panose="020B0604020202020204" pitchFamily="34" charset="0"/>
                <a:cs typeface="Arial" panose="020B0604020202020204" pitchFamily="34" charset="0"/>
                <a:sym typeface="Arial" panose="020B0604020202020204" pitchFamily="34" charset="0"/>
              </a:rPr>
              <a:t>Hazard</a:t>
            </a:r>
            <a:r>
              <a:rPr lang="pt-BR" altLang="pt-BR" sz="2800" dirty="0">
                <a:latin typeface="Arial" panose="020B0604020202020204" pitchFamily="34" charset="0"/>
                <a:cs typeface="Arial" panose="020B0604020202020204" pitchFamily="34" charset="0"/>
                <a:sym typeface="Arial" panose="020B0604020202020204" pitchFamily="34" charset="0"/>
              </a:rPr>
              <a:t> de Controle (instruções de desvio)</a:t>
            </a:r>
          </a:p>
        </p:txBody>
      </p:sp>
    </p:spTree>
    <p:extLst>
      <p:ext uri="{BB962C8B-B14F-4D97-AF65-F5344CB8AC3E}">
        <p14:creationId xmlns:p14="http://schemas.microsoft.com/office/powerpoint/2010/main" val="2117258357"/>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244600" y="515334"/>
            <a:ext cx="10275887" cy="8353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Pipeline</a:t>
            </a:r>
          </a:p>
          <a:p>
            <a:pPr algn="l"/>
            <a:r>
              <a:rPr lang="pt-BR" altLang="pt-BR" sz="2100" dirty="0" err="1">
                <a:solidFill>
                  <a:srgbClr val="1B8178"/>
                </a:solidFill>
                <a:latin typeface="Arial" panose="020B0604020202020204" pitchFamily="34" charset="0"/>
                <a:cs typeface="Arial" panose="020B0604020202020204" pitchFamily="34" charset="0"/>
                <a:sym typeface="Arial" panose="020B0604020202020204" pitchFamily="34" charset="0"/>
              </a:rPr>
              <a:t>Hazard</a:t>
            </a:r>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 Estrutural</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Problema quando dois estágios requisitam um mesmo, recurso, ou seja, dois ou mais estágios querendo acesso a uma mesma memória.</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Possível solução seria o emprego de mais de uma memória para utilização.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 conflito de recursos pode ocorrer no estágio de execução da operação, principalmente operações longas, como a de multiplicação, soma e subtração em ponto flutuante.</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Para evitar os conflitos de recursos na execução, a execução é dividia em vários estágios ou ainda utiliza-se mais de uma unidade de processamento.</a:t>
            </a:r>
          </a:p>
        </p:txBody>
      </p:sp>
    </p:spTree>
    <p:extLst>
      <p:ext uri="{BB962C8B-B14F-4D97-AF65-F5344CB8AC3E}">
        <p14:creationId xmlns:p14="http://schemas.microsoft.com/office/powerpoint/2010/main" val="61708498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482600" y="884237"/>
            <a:ext cx="5867400" cy="4475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Localidade Temporal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Programas tendem a usar o mesmo endereço em um curto espaço de tempo</a:t>
            </a:r>
          </a:p>
          <a:p>
            <a:pPr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 Loops repetem um mesmo conjunto de instruções</a:t>
            </a:r>
          </a:p>
        </p:txBody>
      </p:sp>
      <p:pic>
        <p:nvPicPr>
          <p:cNvPr id="4" name="Imagem 3">
            <a:extLst>
              <a:ext uri="{FF2B5EF4-FFF2-40B4-BE49-F238E27FC236}">
                <a16:creationId xmlns:a16="http://schemas.microsoft.com/office/drawing/2014/main" id="{1419DBF3-19DE-2C77-8B8B-6EAA76A94C9B}"/>
              </a:ext>
            </a:extLst>
          </p:cNvPr>
          <p:cNvPicPr>
            <a:picLocks noChangeAspect="1"/>
          </p:cNvPicPr>
          <p:nvPr/>
        </p:nvPicPr>
        <p:blipFill>
          <a:blip r:embed="rId4"/>
          <a:stretch>
            <a:fillRect/>
          </a:stretch>
        </p:blipFill>
        <p:spPr>
          <a:xfrm>
            <a:off x="6076883" y="171115"/>
            <a:ext cx="6554854" cy="4772590"/>
          </a:xfrm>
          <a:prstGeom prst="rect">
            <a:avLst/>
          </a:prstGeom>
        </p:spPr>
      </p:pic>
      <p:pic>
        <p:nvPicPr>
          <p:cNvPr id="6" name="Imagem 5">
            <a:extLst>
              <a:ext uri="{FF2B5EF4-FFF2-40B4-BE49-F238E27FC236}">
                <a16:creationId xmlns:a16="http://schemas.microsoft.com/office/drawing/2014/main" id="{1B9FE3CE-0540-3C20-EFFB-C6038E0165C6}"/>
              </a:ext>
            </a:extLst>
          </p:cNvPr>
          <p:cNvPicPr>
            <a:picLocks noChangeAspect="1"/>
          </p:cNvPicPr>
          <p:nvPr/>
        </p:nvPicPr>
        <p:blipFill>
          <a:blip r:embed="rId5"/>
          <a:stretch>
            <a:fillRect/>
          </a:stretch>
        </p:blipFill>
        <p:spPr>
          <a:xfrm>
            <a:off x="6076883" y="4957657"/>
            <a:ext cx="6554854" cy="3249346"/>
          </a:xfrm>
          <a:prstGeom prst="rect">
            <a:avLst/>
          </a:prstGeom>
        </p:spPr>
      </p:pic>
    </p:spTree>
    <p:extLst>
      <p:ext uri="{BB962C8B-B14F-4D97-AF65-F5344CB8AC3E}">
        <p14:creationId xmlns:p14="http://schemas.microsoft.com/office/powerpoint/2010/main" val="4247747150"/>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244600" y="863845"/>
            <a:ext cx="10275887" cy="38289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Pipeline</a:t>
            </a:r>
          </a:p>
          <a:p>
            <a:pPr algn="l"/>
            <a:r>
              <a:rPr lang="pt-BR" altLang="pt-BR" sz="2100" dirty="0" err="1">
                <a:solidFill>
                  <a:srgbClr val="1B8178"/>
                </a:solidFill>
                <a:latin typeface="Arial" panose="020B0604020202020204" pitchFamily="34" charset="0"/>
                <a:cs typeface="Arial" panose="020B0604020202020204" pitchFamily="34" charset="0"/>
                <a:sym typeface="Arial" panose="020B0604020202020204" pitchFamily="34" charset="0"/>
              </a:rPr>
              <a:t>Hazard</a:t>
            </a:r>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 de Dados</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Este problema ocorre em geral, causado por dependência de dados, ou seja, uma determinada instrução dentro do pipeline precisa, para ser executada, do dado resultante da execução de outra instrução, como por exemplo, na seguinte sequência:</a:t>
            </a:r>
          </a:p>
        </p:txBody>
      </p:sp>
      <p:pic>
        <p:nvPicPr>
          <p:cNvPr id="3" name="Imagem 2">
            <a:extLst>
              <a:ext uri="{FF2B5EF4-FFF2-40B4-BE49-F238E27FC236}">
                <a16:creationId xmlns:a16="http://schemas.microsoft.com/office/drawing/2014/main" id="{FBB60A8C-D386-0977-D375-55EFDE26DB02}"/>
              </a:ext>
            </a:extLst>
          </p:cNvPr>
          <p:cNvPicPr>
            <a:picLocks noChangeAspect="1"/>
          </p:cNvPicPr>
          <p:nvPr/>
        </p:nvPicPr>
        <p:blipFill>
          <a:blip r:embed="rId4"/>
          <a:stretch>
            <a:fillRect/>
          </a:stretch>
        </p:blipFill>
        <p:spPr>
          <a:xfrm>
            <a:off x="3685553" y="5257800"/>
            <a:ext cx="5633693" cy="2368884"/>
          </a:xfrm>
          <a:prstGeom prst="rect">
            <a:avLst/>
          </a:prstGeom>
        </p:spPr>
      </p:pic>
    </p:spTree>
    <p:extLst>
      <p:ext uri="{BB962C8B-B14F-4D97-AF65-F5344CB8AC3E}">
        <p14:creationId xmlns:p14="http://schemas.microsoft.com/office/powerpoint/2010/main" val="3182569701"/>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244600" y="863846"/>
            <a:ext cx="10275887" cy="38289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Pipeline</a:t>
            </a:r>
          </a:p>
          <a:p>
            <a:pPr algn="l"/>
            <a:r>
              <a:rPr lang="pt-BR" altLang="pt-BR" sz="2100" dirty="0" err="1">
                <a:solidFill>
                  <a:srgbClr val="1B8178"/>
                </a:solidFill>
                <a:latin typeface="Arial" panose="020B0604020202020204" pitchFamily="34" charset="0"/>
                <a:cs typeface="Arial" panose="020B0604020202020204" pitchFamily="34" charset="0"/>
                <a:sym typeface="Arial" panose="020B0604020202020204" pitchFamily="34" charset="0"/>
              </a:rPr>
              <a:t>Hazard</a:t>
            </a:r>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 de Dados</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Neste exemplo, o valor armazenado no </a:t>
            </a:r>
            <a:r>
              <a:rPr lang="pt-BR" altLang="pt-BR" sz="2800" dirty="0" err="1">
                <a:latin typeface="Arial" panose="020B0604020202020204" pitchFamily="34" charset="0"/>
                <a:cs typeface="Arial" panose="020B0604020202020204" pitchFamily="34" charset="0"/>
                <a:sym typeface="Arial" panose="020B0604020202020204" pitchFamily="34" charset="0"/>
              </a:rPr>
              <a:t>reg</a:t>
            </a:r>
            <a:r>
              <a:rPr lang="pt-BR" altLang="pt-BR" sz="2800" dirty="0">
                <a:latin typeface="Arial" panose="020B0604020202020204" pitchFamily="34" charset="0"/>
                <a:cs typeface="Arial" panose="020B0604020202020204" pitchFamily="34" charset="0"/>
                <a:sym typeface="Arial" panose="020B0604020202020204" pitchFamily="34" charset="0"/>
              </a:rPr>
              <a:t> B não poderá ser subtraído do valor armazenado no </a:t>
            </a:r>
            <a:r>
              <a:rPr lang="pt-BR" altLang="pt-BR" sz="2800" dirty="0" err="1">
                <a:latin typeface="Arial" panose="020B0604020202020204" pitchFamily="34" charset="0"/>
                <a:cs typeface="Arial" panose="020B0604020202020204" pitchFamily="34" charset="0"/>
                <a:sym typeface="Arial" panose="020B0604020202020204" pitchFamily="34" charset="0"/>
              </a:rPr>
              <a:t>reg</a:t>
            </a:r>
            <a:r>
              <a:rPr lang="pt-BR" altLang="pt-BR" sz="2800" dirty="0">
                <a:latin typeface="Arial" panose="020B0604020202020204" pitchFamily="34" charset="0"/>
                <a:cs typeface="Arial" panose="020B0604020202020204" pitchFamily="34" charset="0"/>
                <a:sym typeface="Arial" panose="020B0604020202020204" pitchFamily="34" charset="0"/>
              </a:rPr>
              <a:t> E antes que a instrução ADD seja concluída, então o pipeline é interrompido aguardando o termino da operação de soma.</a:t>
            </a:r>
          </a:p>
        </p:txBody>
      </p:sp>
      <p:pic>
        <p:nvPicPr>
          <p:cNvPr id="3" name="Imagem 2">
            <a:extLst>
              <a:ext uri="{FF2B5EF4-FFF2-40B4-BE49-F238E27FC236}">
                <a16:creationId xmlns:a16="http://schemas.microsoft.com/office/drawing/2014/main" id="{FBB60A8C-D386-0977-D375-55EFDE26DB02}"/>
              </a:ext>
            </a:extLst>
          </p:cNvPr>
          <p:cNvPicPr>
            <a:picLocks noChangeAspect="1"/>
          </p:cNvPicPr>
          <p:nvPr/>
        </p:nvPicPr>
        <p:blipFill>
          <a:blip r:embed="rId4"/>
          <a:stretch>
            <a:fillRect/>
          </a:stretch>
        </p:blipFill>
        <p:spPr>
          <a:xfrm>
            <a:off x="3685553" y="5257800"/>
            <a:ext cx="5633693" cy="2368884"/>
          </a:xfrm>
          <a:prstGeom prst="rect">
            <a:avLst/>
          </a:prstGeom>
        </p:spPr>
      </p:pic>
    </p:spTree>
    <p:extLst>
      <p:ext uri="{BB962C8B-B14F-4D97-AF65-F5344CB8AC3E}">
        <p14:creationId xmlns:p14="http://schemas.microsoft.com/office/powerpoint/2010/main" val="233801508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168400" y="679450"/>
            <a:ext cx="10275887" cy="706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Pipeline</a:t>
            </a:r>
          </a:p>
          <a:p>
            <a:pPr algn="l"/>
            <a:r>
              <a:rPr lang="pt-BR" altLang="pt-BR" sz="2100" dirty="0" err="1">
                <a:solidFill>
                  <a:srgbClr val="1B8178"/>
                </a:solidFill>
                <a:latin typeface="Arial" panose="020B0604020202020204" pitchFamily="34" charset="0"/>
                <a:cs typeface="Arial" panose="020B0604020202020204" pitchFamily="34" charset="0"/>
                <a:sym typeface="Arial" panose="020B0604020202020204" pitchFamily="34" charset="0"/>
              </a:rPr>
              <a:t>Hazard</a:t>
            </a:r>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 de Controle</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Uma instrução de desvio pode alterar a sequência de controle do processamento, pode alterar qual será a próxima instrução a ser executada.</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Sempre que ocorre um desvio em um pipeline, haverá uma grande redução da vazão (</a:t>
            </a:r>
            <a:r>
              <a:rPr lang="pt-BR" altLang="pt-BR" sz="2800" dirty="0" err="1">
                <a:latin typeface="Arial" panose="020B0604020202020204" pitchFamily="34" charset="0"/>
                <a:cs typeface="Arial" panose="020B0604020202020204" pitchFamily="34" charset="0"/>
                <a:sym typeface="Arial" panose="020B0604020202020204" pitchFamily="34" charset="0"/>
              </a:rPr>
              <a:t>throughput</a:t>
            </a:r>
            <a:r>
              <a:rPr lang="pt-BR" altLang="pt-BR" sz="2800" dirty="0">
                <a:latin typeface="Arial" panose="020B0604020202020204" pitchFamily="34" charset="0"/>
                <a:cs typeface="Arial" panose="020B0604020202020204" pitchFamily="34" charset="0"/>
                <a:sym typeface="Arial" panose="020B0604020202020204" pitchFamily="34" charset="0"/>
              </a:rPr>
              <a:t>) do sistema. Neste processo o pipeline interrompe o trabalho, precisa ser esvaziado das instruções para ser carregado com as instruções da nova sequência.</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Esta perda é conhecida como penalidade do desvio.</a:t>
            </a:r>
          </a:p>
        </p:txBody>
      </p:sp>
    </p:spTree>
    <p:extLst>
      <p:ext uri="{BB962C8B-B14F-4D97-AF65-F5344CB8AC3E}">
        <p14:creationId xmlns:p14="http://schemas.microsoft.com/office/powerpoint/2010/main" val="4036787559"/>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016000" y="679450"/>
            <a:ext cx="1027588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Pipeline</a:t>
            </a:r>
          </a:p>
          <a:p>
            <a:pPr algn="l"/>
            <a:r>
              <a:rPr lang="pt-BR" altLang="pt-BR" sz="2100" dirty="0" err="1">
                <a:solidFill>
                  <a:srgbClr val="1B8178"/>
                </a:solidFill>
                <a:latin typeface="Arial" panose="020B0604020202020204" pitchFamily="34" charset="0"/>
                <a:cs typeface="Arial" panose="020B0604020202020204" pitchFamily="34" charset="0"/>
                <a:sym typeface="Arial" panose="020B0604020202020204" pitchFamily="34" charset="0"/>
              </a:rPr>
              <a:t>Hazard</a:t>
            </a:r>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 de Controle</a:t>
            </a:r>
          </a:p>
          <a:p>
            <a:pPr algn="l"/>
            <a:endParaRPr lang="pt-BR" altLang="pt-BR" sz="1400" dirty="0">
              <a:solidFill>
                <a:srgbClr val="275D38"/>
              </a:solidFill>
            </a:endParaRPr>
          </a:p>
        </p:txBody>
      </p:sp>
      <p:pic>
        <p:nvPicPr>
          <p:cNvPr id="3" name="Imagem 2">
            <a:extLst>
              <a:ext uri="{FF2B5EF4-FFF2-40B4-BE49-F238E27FC236}">
                <a16:creationId xmlns:a16="http://schemas.microsoft.com/office/drawing/2014/main" id="{338885F1-5250-21F1-F098-DA8596DB439A}"/>
              </a:ext>
            </a:extLst>
          </p:cNvPr>
          <p:cNvPicPr>
            <a:picLocks noChangeAspect="1"/>
          </p:cNvPicPr>
          <p:nvPr/>
        </p:nvPicPr>
        <p:blipFill>
          <a:blip r:embed="rId4"/>
          <a:stretch>
            <a:fillRect/>
          </a:stretch>
        </p:blipFill>
        <p:spPr>
          <a:xfrm>
            <a:off x="948550" y="2199901"/>
            <a:ext cx="11107700" cy="5353797"/>
          </a:xfrm>
          <a:prstGeom prst="rect">
            <a:avLst/>
          </a:prstGeom>
        </p:spPr>
      </p:pic>
    </p:spTree>
    <p:extLst>
      <p:ext uri="{BB962C8B-B14F-4D97-AF65-F5344CB8AC3E}">
        <p14:creationId xmlns:p14="http://schemas.microsoft.com/office/powerpoint/2010/main" val="90943791"/>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644033"/>
            <a:ext cx="10275887" cy="38289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 sistema de memória de um computador é constituído de vários tipos de dispositivos de armazenamento, cada um com suas características próprias de tempo de transferência de dados, capacidade e custo.</a:t>
            </a:r>
          </a:p>
        </p:txBody>
      </p:sp>
    </p:spTree>
    <p:extLst>
      <p:ext uri="{BB962C8B-B14F-4D97-AF65-F5344CB8AC3E}">
        <p14:creationId xmlns:p14="http://schemas.microsoft.com/office/powerpoint/2010/main" val="3133080417"/>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676230"/>
            <a:ext cx="10275887" cy="4475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De todos, o disco rígido pode ser considerado um dos mais importantes dispositivos de armazenamento.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Praticamente não há computadores de grande porte, ou mesmo estações de trabalho que não possuam um ou mais de mais dispositivos instalados para armazenamento.</a:t>
            </a:r>
          </a:p>
        </p:txBody>
      </p:sp>
    </p:spTree>
    <p:extLst>
      <p:ext uri="{BB962C8B-B14F-4D97-AF65-F5344CB8AC3E}">
        <p14:creationId xmlns:p14="http://schemas.microsoft.com/office/powerpoint/2010/main" val="3476165795"/>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711200" y="541754"/>
            <a:ext cx="11768137" cy="3182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Um disco rígido é constituído de uma ou mais superfícies, denominadas de pratos. Cada superfície é circular, fina e coberta com uma camada de material magnetizável.</a:t>
            </a:r>
          </a:p>
        </p:txBody>
      </p:sp>
      <p:pic>
        <p:nvPicPr>
          <p:cNvPr id="3" name="Imagem 2">
            <a:extLst>
              <a:ext uri="{FF2B5EF4-FFF2-40B4-BE49-F238E27FC236}">
                <a16:creationId xmlns:a16="http://schemas.microsoft.com/office/drawing/2014/main" id="{9FB38CD8-B757-7A92-0244-EE9F9EF5A8FA}"/>
              </a:ext>
            </a:extLst>
          </p:cNvPr>
          <p:cNvPicPr>
            <a:picLocks noChangeAspect="1"/>
          </p:cNvPicPr>
          <p:nvPr/>
        </p:nvPicPr>
        <p:blipFill>
          <a:blip r:embed="rId4"/>
          <a:stretch>
            <a:fillRect/>
          </a:stretch>
        </p:blipFill>
        <p:spPr>
          <a:xfrm>
            <a:off x="2844800" y="4222089"/>
            <a:ext cx="6849431" cy="4734586"/>
          </a:xfrm>
          <a:prstGeom prst="rect">
            <a:avLst/>
          </a:prstGeom>
        </p:spPr>
      </p:pic>
    </p:spTree>
    <p:extLst>
      <p:ext uri="{BB962C8B-B14F-4D97-AF65-F5344CB8AC3E}">
        <p14:creationId xmlns:p14="http://schemas.microsoft.com/office/powerpoint/2010/main" val="903549806"/>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679450"/>
            <a:ext cx="11768137" cy="5767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Cada superfície (face ou lado) de um prato de um disco é organizada em áreas circulares concêntricas, denominadas trilhas, as quais são numeradas de 0 até T-1, todas as trilhas armazenam a mesma quantidade de bytes. Isto é possível devida a densidade de gravação entre a trilha mais externa e a trilha mais interna.</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Para evitar erros, não há trilhas próxima a borda do prato e nem próximo ao orifício do eixo de rotação.</a:t>
            </a:r>
          </a:p>
        </p:txBody>
      </p:sp>
    </p:spTree>
    <p:extLst>
      <p:ext uri="{BB962C8B-B14F-4D97-AF65-F5344CB8AC3E}">
        <p14:creationId xmlns:p14="http://schemas.microsoft.com/office/powerpoint/2010/main" val="4016130478"/>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711200" y="530359"/>
            <a:ext cx="1176813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p:txBody>
      </p:sp>
      <p:pic>
        <p:nvPicPr>
          <p:cNvPr id="4" name="Imagem 3">
            <a:extLst>
              <a:ext uri="{FF2B5EF4-FFF2-40B4-BE49-F238E27FC236}">
                <a16:creationId xmlns:a16="http://schemas.microsoft.com/office/drawing/2014/main" id="{75812054-C0E5-4C2F-902B-34A52345A3C1}"/>
              </a:ext>
            </a:extLst>
          </p:cNvPr>
          <p:cNvPicPr>
            <a:picLocks noChangeAspect="1"/>
          </p:cNvPicPr>
          <p:nvPr/>
        </p:nvPicPr>
        <p:blipFill>
          <a:blip r:embed="rId4"/>
          <a:stretch>
            <a:fillRect/>
          </a:stretch>
        </p:blipFill>
        <p:spPr>
          <a:xfrm>
            <a:off x="4949417" y="1192078"/>
            <a:ext cx="7563906" cy="7068536"/>
          </a:xfrm>
          <a:prstGeom prst="rect">
            <a:avLst/>
          </a:prstGeom>
        </p:spPr>
      </p:pic>
      <p:pic>
        <p:nvPicPr>
          <p:cNvPr id="6" name="Imagem 5">
            <a:extLst>
              <a:ext uri="{FF2B5EF4-FFF2-40B4-BE49-F238E27FC236}">
                <a16:creationId xmlns:a16="http://schemas.microsoft.com/office/drawing/2014/main" id="{97798171-F44E-4D03-3874-CD43A58A830D}"/>
              </a:ext>
            </a:extLst>
          </p:cNvPr>
          <p:cNvPicPr>
            <a:picLocks noChangeAspect="1"/>
          </p:cNvPicPr>
          <p:nvPr/>
        </p:nvPicPr>
        <p:blipFill>
          <a:blip r:embed="rId5"/>
          <a:stretch>
            <a:fillRect/>
          </a:stretch>
        </p:blipFill>
        <p:spPr>
          <a:xfrm>
            <a:off x="5135180" y="8260614"/>
            <a:ext cx="7192379" cy="476316"/>
          </a:xfrm>
          <a:prstGeom prst="rect">
            <a:avLst/>
          </a:prstGeom>
        </p:spPr>
      </p:pic>
    </p:spTree>
    <p:extLst>
      <p:ext uri="{BB962C8B-B14F-4D97-AF65-F5344CB8AC3E}">
        <p14:creationId xmlns:p14="http://schemas.microsoft.com/office/powerpoint/2010/main" val="1735131774"/>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550751"/>
            <a:ext cx="11768137" cy="8353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Cada trilha possuí uma grande quantidade de bytes.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As trilhas são divididas em parte menores, de tamanho fixo, denominadas setores, os quais servem de unidades de armazenamento (Antigamente também serviam de unidade de transferência, sendo mais tarde substituídas por outra unidade lógica, o cluster)</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Um cluster é composto de vários setores (conceito de agrupar)</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Computadores do tipo PC, a largura básica de um setor é de 512 bytes.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Os setores são identificados por um endereço, de 0 até S-1, a partir da data de início da trilha, definida em todas elas na ocasião da formatação do disco.</a:t>
            </a:r>
          </a:p>
        </p:txBody>
      </p:sp>
    </p:spTree>
    <p:extLst>
      <p:ext uri="{BB962C8B-B14F-4D97-AF65-F5344CB8AC3E}">
        <p14:creationId xmlns:p14="http://schemas.microsoft.com/office/powerpoint/2010/main" val="21276422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884237"/>
            <a:ext cx="10275887" cy="5121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Cache</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Cache</a:t>
            </a:r>
          </a:p>
          <a:p>
            <a:pPr algn="l"/>
            <a:endParaRPr lang="pt-BR" altLang="pt-BR" sz="1400" dirty="0">
              <a:solidFill>
                <a:srgbClr val="275D38"/>
              </a:solidFill>
            </a:endParaRP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Memória cache (cache de RAM – entre CPU/MP)</a:t>
            </a: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Cache de disco (entre MP/Disco)</a:t>
            </a: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Cache do browser web (armazenamento local)</a:t>
            </a: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Cache de aplicações.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Ex</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API (Armazenamento em serviços de banco chave/valor baseado em memória – Redis,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DynamoDB</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a:t>
            </a:r>
          </a:p>
        </p:txBody>
      </p:sp>
    </p:spTree>
    <p:extLst>
      <p:ext uri="{BB962C8B-B14F-4D97-AF65-F5344CB8AC3E}">
        <p14:creationId xmlns:p14="http://schemas.microsoft.com/office/powerpoint/2010/main" val="3650714628"/>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395243" y="697695"/>
            <a:ext cx="1176813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p:txBody>
      </p:sp>
      <p:pic>
        <p:nvPicPr>
          <p:cNvPr id="3" name="Imagem 2">
            <a:extLst>
              <a:ext uri="{FF2B5EF4-FFF2-40B4-BE49-F238E27FC236}">
                <a16:creationId xmlns:a16="http://schemas.microsoft.com/office/drawing/2014/main" id="{D15E072D-6DAA-3FE8-C47F-D54FB1ACAA1E}"/>
              </a:ext>
            </a:extLst>
          </p:cNvPr>
          <p:cNvPicPr>
            <a:picLocks noChangeAspect="1"/>
          </p:cNvPicPr>
          <p:nvPr/>
        </p:nvPicPr>
        <p:blipFill>
          <a:blip r:embed="rId4"/>
          <a:stretch>
            <a:fillRect/>
          </a:stretch>
        </p:blipFill>
        <p:spPr>
          <a:xfrm>
            <a:off x="2997200" y="2391225"/>
            <a:ext cx="7517636" cy="5223766"/>
          </a:xfrm>
          <a:prstGeom prst="rect">
            <a:avLst/>
          </a:prstGeom>
        </p:spPr>
      </p:pic>
    </p:spTree>
    <p:extLst>
      <p:ext uri="{BB962C8B-B14F-4D97-AF65-F5344CB8AC3E}">
        <p14:creationId xmlns:p14="http://schemas.microsoft.com/office/powerpoint/2010/main" val="3195249780"/>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691256"/>
            <a:ext cx="11768137" cy="6414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RAID</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Basicamente podemos usar o RAID para alcançar dois objetivos:</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Combinar vários HDs de modo a se constituírem em uma única unidade logica, onde os mesmos dados podem ser armazenados em todos eles, chamado de espelhamento, pois o mesmo dado de uma unidade, existe na outra, como uma cópia.</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Dividir o armazenamento de um grande volume de dados em mais de um disco, reduzindo o tempo de transferência, por usar múltiplos discos em paralelos, como se fossem um só.</a:t>
            </a:r>
          </a:p>
        </p:txBody>
      </p:sp>
    </p:spTree>
    <p:extLst>
      <p:ext uri="{BB962C8B-B14F-4D97-AF65-F5344CB8AC3E}">
        <p14:creationId xmlns:p14="http://schemas.microsoft.com/office/powerpoint/2010/main" val="45732783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727985"/>
            <a:ext cx="11768137" cy="38289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RAID</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A tecnologia RAID tem possibilidade de ser implementada em várias condições e combinações diferentes, as quais já foram definidas com padrão, sendo denominadas por sete diferentes níveis, de 0 (zero) a 6 (seis).</a:t>
            </a:r>
          </a:p>
        </p:txBody>
      </p:sp>
    </p:spTree>
    <p:extLst>
      <p:ext uri="{BB962C8B-B14F-4D97-AF65-F5344CB8AC3E}">
        <p14:creationId xmlns:p14="http://schemas.microsoft.com/office/powerpoint/2010/main" val="183032954"/>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706281"/>
            <a:ext cx="11768137" cy="5767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RAID nível 0</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Armazenamento de um único arquivo por dois ou mais discos, obtendo-se mais rapidez na transferência.</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Este modo não implementa a redundância, pois é divido o arquivo pelos discos, havendo algum problema em um dos discos, parte nele armazenada pode ser pedida.</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Utilizado em aplicações com grandes volumes de dados, como tratamento de imagens, vídeo e áudio.</a:t>
            </a:r>
          </a:p>
        </p:txBody>
      </p:sp>
    </p:spTree>
    <p:extLst>
      <p:ext uri="{BB962C8B-B14F-4D97-AF65-F5344CB8AC3E}">
        <p14:creationId xmlns:p14="http://schemas.microsoft.com/office/powerpoint/2010/main" val="1657788937"/>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706283"/>
            <a:ext cx="11768137" cy="5767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RAID nível 1</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Consiste na implementação da redundância, a qual é utilizada através da duplicação, triplicação ou mais de um determinado volume de dados por vários discos (espelhamento).</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É possível combinar os dois níveis, 0 e 1, afim de obter rapidez e confiabilidade.</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Utilizado para servidores de arquivos ou sistemas gerenciadores de grandes bancos de dados.</a:t>
            </a:r>
          </a:p>
        </p:txBody>
      </p:sp>
    </p:spTree>
    <p:extLst>
      <p:ext uri="{BB962C8B-B14F-4D97-AF65-F5344CB8AC3E}">
        <p14:creationId xmlns:p14="http://schemas.microsoft.com/office/powerpoint/2010/main" val="1976956671"/>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706285"/>
            <a:ext cx="11768137" cy="5767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RAID nível 2</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Este tipo de RAID adapta o mecanismo de detecção de falhas, para funcionar com a memória principal e através do emprego do acesso paralelo.</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Trata-se de uma especificação nunca implementada em face do seu elevado custo para um benefício já implantando nos discos (tolerância a falhas) e por visar um tipo de problema (muitos erros em acessos a discos) raramente encontrado.</a:t>
            </a:r>
          </a:p>
        </p:txBody>
      </p:sp>
    </p:spTree>
    <p:extLst>
      <p:ext uri="{BB962C8B-B14F-4D97-AF65-F5344CB8AC3E}">
        <p14:creationId xmlns:p14="http://schemas.microsoft.com/office/powerpoint/2010/main" val="638956550"/>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1029452"/>
            <a:ext cx="11768137" cy="5121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RAID nível 3</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Este nível, semelhante ao nível 2, os dados são divididos pelos vários discos e se usa um disco adicional para armazenar os dados de paridade (detecção de erros).</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Através da verificação dessa informação (paridade) pode-se garantia maior integridade dos dados, em caso de recuperação.</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Para usar o RAID 3 são necessários pelo menos três discos.</a:t>
            </a:r>
          </a:p>
        </p:txBody>
      </p:sp>
    </p:spTree>
    <p:extLst>
      <p:ext uri="{BB962C8B-B14F-4D97-AF65-F5344CB8AC3E}">
        <p14:creationId xmlns:p14="http://schemas.microsoft.com/office/powerpoint/2010/main" val="2331241322"/>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679450"/>
            <a:ext cx="11768137" cy="6414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RAID nível 4</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Neste tipo, basicamente semelhante ao nível 3, os dados são igualmente divididos entre todos os discos, menos um, que servirá exclusivamente para inserir os elementos de paridade.</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A diferença é que no nível 4 o tamanho dos blocos a serem armazenados é grande, maior que no nível 3.</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Obtém-se um rendimento maior em leitura.</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Indicado para arquivos grandes, onde se requer maior integridade das informações.</a:t>
            </a:r>
          </a:p>
        </p:txBody>
      </p:sp>
    </p:spTree>
    <p:extLst>
      <p:ext uri="{BB962C8B-B14F-4D97-AF65-F5344CB8AC3E}">
        <p14:creationId xmlns:p14="http://schemas.microsoft.com/office/powerpoint/2010/main" val="2391625648"/>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696622"/>
            <a:ext cx="11768137" cy="5121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RAID nível 5</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Semelhante ao nível 4, exceto pelo fato de que a paridade não se destina a um só disco, mas toda a matriz. Nesse caso, o tempo de gravação é menor, pois não é necessário acessar o disco de paridade em cada operação de escrita.</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Precisa de pelo menos 3 discos para funcionar.</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É um dos mais utilizados em aplicações não muito pesadas.</a:t>
            </a:r>
          </a:p>
        </p:txBody>
      </p:sp>
    </p:spTree>
    <p:extLst>
      <p:ext uri="{BB962C8B-B14F-4D97-AF65-F5344CB8AC3E}">
        <p14:creationId xmlns:p14="http://schemas.microsoft.com/office/powerpoint/2010/main" val="3841477016"/>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641887"/>
            <a:ext cx="11768137" cy="38289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RAID nível 6</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Este nível, foi acrescentado ao mercado posteriormente, é baseado no nível 5, porem com a diferença de que nele há uma segunda gravação de paridade em todos os discos utilizados no sistema, aumentando, desse modo a confiabilidade das informações.</a:t>
            </a:r>
          </a:p>
        </p:txBody>
      </p:sp>
    </p:spTree>
    <p:extLst>
      <p:ext uri="{BB962C8B-B14F-4D97-AF65-F5344CB8AC3E}">
        <p14:creationId xmlns:p14="http://schemas.microsoft.com/office/powerpoint/2010/main" val="187194110"/>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White">
      <a:majorFont>
        <a:latin typeface="Helvetica Light"/>
        <a:ea typeface=""/>
        <a:cs typeface=""/>
      </a:majorFont>
      <a:minorFont>
        <a:latin typeface="Helvetic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000000"/>
          </a:solidFill>
          <a:prstDash val="solid"/>
          <a:miter lim="400000"/>
          <a:headEnd type="none" w="med" len="med"/>
          <a:tailEnd type="none" w="med" len="med"/>
        </a:ln>
        <a:effectLst>
          <a:outerShdw blurRad="25400" dist="12700" dir="5400000" algn="ctr" rotWithShape="0">
            <a:srgbClr val="000000">
              <a:alpha val="50000"/>
            </a:srgbClr>
          </a:outerShdw>
        </a:effectLst>
      </a:spPr>
      <a:bodyPr vert="horz" wrap="square" lIns="38100" tIns="38100" rIns="38100" bIns="38100" numCol="1" anchor="ctr" anchorCtr="0" compatLnSpc="1">
        <a:prstTxWarp prst="textNoShape">
          <a:avLst/>
        </a:prstTxWarp>
        <a:spAutoFit/>
      </a:bodyPr>
      <a:lstStyle>
        <a:defPPr marL="0" marR="0" indent="0" algn="ctr" defTabSz="584200" rtl="0" eaLnBrk="1" fontAlgn="base" latinLnBrk="0" hangingPunct="0">
          <a:lnSpc>
            <a:spcPct val="100000"/>
          </a:lnSpc>
          <a:spcBef>
            <a:spcPct val="0"/>
          </a:spcBef>
          <a:spcAft>
            <a:spcPct val="0"/>
          </a:spcAft>
          <a:buClrTx/>
          <a:buSzTx/>
          <a:buFontTx/>
          <a:buNone/>
          <a:tabLst/>
          <a:defRPr kumimoji="0" lang="pt-BR" altLang="pt-BR" sz="3400" b="0" i="0" u="none" strike="noStrike" cap="none" normalizeH="0" baseline="0" smtClean="0">
            <a:ln>
              <a:noFill/>
            </a:ln>
            <a:solidFill>
              <a:srgbClr val="000000"/>
            </a:solidFill>
            <a:effectLst/>
            <a:latin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000000"/>
          </a:solidFill>
          <a:prstDash val="solid"/>
          <a:miter lim="400000"/>
          <a:headEnd type="none" w="med" len="med"/>
          <a:tailEnd type="none" w="med" len="med"/>
        </a:ln>
        <a:effectLst>
          <a:outerShdw blurRad="25400" dist="12700" dir="5400000" algn="ctr" rotWithShape="0">
            <a:srgbClr val="000000">
              <a:alpha val="50000"/>
            </a:srgbClr>
          </a:outerShdw>
        </a:effectLst>
      </a:spPr>
      <a:bodyPr vert="horz" wrap="square" lIns="38100" tIns="38100" rIns="38100" bIns="38100" numCol="1" anchor="ctr" anchorCtr="0" compatLnSpc="1">
        <a:prstTxWarp prst="textNoShape">
          <a:avLst/>
        </a:prstTxWarp>
        <a:spAutoFit/>
      </a:bodyPr>
      <a:lstStyle>
        <a:defPPr marL="0" marR="0" indent="0" algn="ctr" defTabSz="584200" rtl="0" eaLnBrk="1" fontAlgn="base" latinLnBrk="0" hangingPunct="0">
          <a:lnSpc>
            <a:spcPct val="100000"/>
          </a:lnSpc>
          <a:spcBef>
            <a:spcPct val="0"/>
          </a:spcBef>
          <a:spcAft>
            <a:spcPct val="0"/>
          </a:spcAft>
          <a:buClrTx/>
          <a:buSzTx/>
          <a:buFontTx/>
          <a:buNone/>
          <a:tabLst/>
          <a:defRPr kumimoji="0" lang="pt-BR" altLang="pt-BR" sz="3400" b="0" i="0" u="none" strike="noStrike" cap="none" normalizeH="0" baseline="0" smtClean="0">
            <a:ln>
              <a:noFill/>
            </a:ln>
            <a:solidFill>
              <a:srgbClr val="000000"/>
            </a:solidFill>
            <a:effectLst/>
            <a:latin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3AF8EF9E5BAD946A819ECD8CE320CDE" ma:contentTypeVersion="3" ma:contentTypeDescription="Crie um novo documento." ma:contentTypeScope="" ma:versionID="107e1cae45b8ae55af876f12aa0efdee">
  <xsd:schema xmlns:xsd="http://www.w3.org/2001/XMLSchema" xmlns:xs="http://www.w3.org/2001/XMLSchema" xmlns:p="http://schemas.microsoft.com/office/2006/metadata/properties" xmlns:ns2="8807d410-e233-4288-8cf2-8b3995775ef1" targetNamespace="http://schemas.microsoft.com/office/2006/metadata/properties" ma:root="true" ma:fieldsID="e28145c9f8a3ab0bf435e668bb98f786" ns2:_="">
    <xsd:import namespace="8807d410-e233-4288-8cf2-8b3995775ef1"/>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07d410-e233-4288-8cf2-8b3995775e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277A3DB-CE5A-4B9F-B67B-A8E3B1D6AB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07d410-e233-4288-8cf2-8b3995775e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C3DDBC-5CCC-40BB-95EE-A15B46BFD983}">
  <ds:schemaRefs>
    <ds:schemaRef ds:uri="http://schemas.microsoft.com/sharepoint/v3/contenttype/forms"/>
  </ds:schemaRefs>
</ds:datastoreItem>
</file>

<file path=customXml/itemProps3.xml><?xml version="1.0" encoding="utf-8"?>
<ds:datastoreItem xmlns:ds="http://schemas.openxmlformats.org/officeDocument/2006/customXml" ds:itemID="{FCF20709-0AA0-4D5B-9470-053A5BC18597}">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5622</TotalTime>
  <Words>6862</Words>
  <Application>Microsoft Office PowerPoint</Application>
  <PresentationFormat>Custom</PresentationFormat>
  <Paragraphs>783</Paragraphs>
  <Slides>115</Slides>
  <Notes>0</Notes>
  <HiddenSlides>0</HiddenSlides>
  <MMClips>0</MMClips>
  <ScaleCrop>false</ScaleCrop>
  <HeadingPairs>
    <vt:vector size="4" baseType="variant">
      <vt:variant>
        <vt:lpstr>Theme</vt:lpstr>
      </vt:variant>
      <vt:variant>
        <vt:i4>1</vt:i4>
      </vt:variant>
      <vt:variant>
        <vt:lpstr>Slide Titles</vt:lpstr>
      </vt:variant>
      <vt:variant>
        <vt:i4>115</vt:i4>
      </vt:variant>
    </vt:vector>
  </HeadingPairs>
  <TitlesOfParts>
    <vt:vector size="116" baseType="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IGOR PEREIRA DOS SANTOS</cp:lastModifiedBy>
  <cp:revision>8</cp:revision>
  <dcterms:modified xsi:type="dcterms:W3CDTF">2023-11-22T23:24:54Z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0x01010013AF8EF9E5BAD946A819ECD8CE320CDE</vt:lpwstr>
  </property>
</Properties>
</file>